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notesMasterIdLst>
    <p:notesMasterId r:id="rId74"/>
  </p:notesMasterIdLst>
  <p:sldIdLst>
    <p:sldId id="380" r:id="rId2"/>
    <p:sldId id="257" r:id="rId3"/>
    <p:sldId id="258" r:id="rId4"/>
    <p:sldId id="261" r:id="rId5"/>
    <p:sldId id="259" r:id="rId6"/>
    <p:sldId id="400" r:id="rId7"/>
    <p:sldId id="270" r:id="rId8"/>
    <p:sldId id="313" r:id="rId9"/>
    <p:sldId id="399" r:id="rId10"/>
    <p:sldId id="309" r:id="rId11"/>
    <p:sldId id="381" r:id="rId12"/>
    <p:sldId id="310" r:id="rId13"/>
    <p:sldId id="311" r:id="rId14"/>
    <p:sldId id="312" r:id="rId15"/>
    <p:sldId id="382" r:id="rId16"/>
    <p:sldId id="314" r:id="rId17"/>
    <p:sldId id="315" r:id="rId18"/>
    <p:sldId id="316" r:id="rId19"/>
    <p:sldId id="383" r:id="rId20"/>
    <p:sldId id="317" r:id="rId21"/>
    <p:sldId id="384" r:id="rId22"/>
    <p:sldId id="262" r:id="rId23"/>
    <p:sldId id="385" r:id="rId24"/>
    <p:sldId id="269" r:id="rId25"/>
    <p:sldId id="267" r:id="rId26"/>
    <p:sldId id="268" r:id="rId27"/>
    <p:sldId id="386" r:id="rId28"/>
    <p:sldId id="271" r:id="rId29"/>
    <p:sldId id="387" r:id="rId30"/>
    <p:sldId id="272" r:id="rId31"/>
    <p:sldId id="273" r:id="rId32"/>
    <p:sldId id="274" r:id="rId33"/>
    <p:sldId id="275" r:id="rId34"/>
    <p:sldId id="276" r:id="rId35"/>
    <p:sldId id="277" r:id="rId36"/>
    <p:sldId id="278" r:id="rId37"/>
    <p:sldId id="388" r:id="rId38"/>
    <p:sldId id="279" r:id="rId39"/>
    <p:sldId id="280" r:id="rId40"/>
    <p:sldId id="281" r:id="rId41"/>
    <p:sldId id="282" r:id="rId42"/>
    <p:sldId id="389" r:id="rId43"/>
    <p:sldId id="283" r:id="rId44"/>
    <p:sldId id="284" r:id="rId45"/>
    <p:sldId id="285" r:id="rId46"/>
    <p:sldId id="286" r:id="rId47"/>
    <p:sldId id="287" r:id="rId48"/>
    <p:sldId id="288" r:id="rId49"/>
    <p:sldId id="398" r:id="rId50"/>
    <p:sldId id="295" r:id="rId51"/>
    <p:sldId id="390" r:id="rId52"/>
    <p:sldId id="296" r:id="rId53"/>
    <p:sldId id="306" r:id="rId54"/>
    <p:sldId id="307" r:id="rId55"/>
    <p:sldId id="391" r:id="rId56"/>
    <p:sldId id="308" r:id="rId57"/>
    <p:sldId id="319" r:id="rId58"/>
    <p:sldId id="320" r:id="rId59"/>
    <p:sldId id="393" r:id="rId60"/>
    <p:sldId id="321" r:id="rId61"/>
    <p:sldId id="392" r:id="rId62"/>
    <p:sldId id="322" r:id="rId63"/>
    <p:sldId id="394" r:id="rId64"/>
    <p:sldId id="330" r:id="rId65"/>
    <p:sldId id="397" r:id="rId66"/>
    <p:sldId id="331" r:id="rId67"/>
    <p:sldId id="332" r:id="rId68"/>
    <p:sldId id="395" r:id="rId69"/>
    <p:sldId id="333" r:id="rId70"/>
    <p:sldId id="334" r:id="rId71"/>
    <p:sldId id="396" r:id="rId72"/>
    <p:sldId id="379" r:id="rId7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B1EBEFE2-9AF0-43FA-9D08-3496AB6BB060}" type="datetimeFigureOut">
              <a:rPr lang="fa-IR" smtClean="0"/>
              <a:t>1437/09/14</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14ED20D-3EE5-4B48-BCDA-402234E930D1}" type="slidenum">
              <a:rPr lang="fa-IR" smtClean="0"/>
              <a:t>‹#›</a:t>
            </a:fld>
            <a:endParaRPr lang="fa-IR"/>
          </a:p>
        </p:txBody>
      </p:sp>
    </p:spTree>
    <p:extLst>
      <p:ext uri="{BB962C8B-B14F-4D97-AF65-F5344CB8AC3E}">
        <p14:creationId xmlns:p14="http://schemas.microsoft.com/office/powerpoint/2010/main" val="306379938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A0FD1F8-9CCC-4F7D-8CAE-E2485FF1F9B3}" type="datetimeFigureOut">
              <a:rPr lang="fa-IR" smtClean="0"/>
              <a:t>1437/09/14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829762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A0FD1F8-9CCC-4F7D-8CAE-E2485FF1F9B3}" type="datetimeFigureOut">
              <a:rPr lang="fa-IR" smtClean="0"/>
              <a:t>1437/09/14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1707931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A0FD1F8-9CCC-4F7D-8CAE-E2485FF1F9B3}" type="datetimeFigureOut">
              <a:rPr lang="fa-IR" smtClean="0"/>
              <a:t>1437/09/14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3026386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A0FD1F8-9CCC-4F7D-8CAE-E2485FF1F9B3}" type="datetimeFigureOut">
              <a:rPr lang="fa-IR" smtClean="0"/>
              <a:t>1437/09/14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1181317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0FD1F8-9CCC-4F7D-8CAE-E2485FF1F9B3}" type="datetimeFigureOut">
              <a:rPr lang="fa-IR" smtClean="0"/>
              <a:t>1437/09/14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3364667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A0FD1F8-9CCC-4F7D-8CAE-E2485FF1F9B3}" type="datetimeFigureOut">
              <a:rPr lang="fa-IR" smtClean="0"/>
              <a:t>1437/09/14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2276768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A0FD1F8-9CCC-4F7D-8CAE-E2485FF1F9B3}" type="datetimeFigureOut">
              <a:rPr lang="fa-IR" smtClean="0"/>
              <a:t>1437/09/14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635025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A0FD1F8-9CCC-4F7D-8CAE-E2485FF1F9B3}" type="datetimeFigureOut">
              <a:rPr lang="fa-IR" smtClean="0"/>
              <a:t>1437/09/14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2492798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0FD1F8-9CCC-4F7D-8CAE-E2485FF1F9B3}" type="datetimeFigureOut">
              <a:rPr lang="fa-IR" smtClean="0"/>
              <a:t>1437/09/14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1388358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0FD1F8-9CCC-4F7D-8CAE-E2485FF1F9B3}" type="datetimeFigureOut">
              <a:rPr lang="fa-IR" smtClean="0"/>
              <a:t>1437/09/14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340335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0FD1F8-9CCC-4F7D-8CAE-E2485FF1F9B3}" type="datetimeFigureOut">
              <a:rPr lang="fa-IR" smtClean="0"/>
              <a:t>1437/09/14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35BC584-5ABB-4770-AFC2-5EA9C5F7DBDB}" type="slidenum">
              <a:rPr lang="fa-IR" smtClean="0"/>
              <a:t>‹#›</a:t>
            </a:fld>
            <a:endParaRPr lang="fa-IR"/>
          </a:p>
        </p:txBody>
      </p:sp>
    </p:spTree>
    <p:extLst>
      <p:ext uri="{BB962C8B-B14F-4D97-AF65-F5344CB8AC3E}">
        <p14:creationId xmlns:p14="http://schemas.microsoft.com/office/powerpoint/2010/main" val="35917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9000"/>
            <a:extLst>
              <a:ext uri="{BEBA8EAE-BF5A-486C-A8C5-ECC9F3942E4B}">
                <a14:imgProps xmlns:a14="http://schemas.microsoft.com/office/drawing/2010/main">
                  <a14:imgLayer r:embed="rId14">
                    <a14:imgEffect>
                      <a14:sharpenSoften amount="-25000"/>
                    </a14:imgEffect>
                    <a14:imgEffect>
                      <a14:brightnessContrast bright="-15000" contrast="16000"/>
                    </a14:imgEffect>
                  </a14:imgLayer>
                </a14:imgProps>
              </a:ext>
            </a:extLst>
          </a:blip>
          <a:srcRect/>
          <a:stretch>
            <a:fillRect t="-15000" b="-1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A0FD1F8-9CCC-4F7D-8CAE-E2485FF1F9B3}" type="datetimeFigureOut">
              <a:rPr lang="fa-IR" smtClean="0"/>
              <a:t>1437/09/14</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35BC584-5ABB-4770-AFC2-5EA9C5F7DBDB}" type="slidenum">
              <a:rPr lang="fa-IR" smtClean="0"/>
              <a:t>‹#›</a:t>
            </a:fld>
            <a:endParaRPr lang="fa-IR"/>
          </a:p>
        </p:txBody>
      </p:sp>
    </p:spTree>
    <p:extLst>
      <p:ext uri="{BB962C8B-B14F-4D97-AF65-F5344CB8AC3E}">
        <p14:creationId xmlns:p14="http://schemas.microsoft.com/office/powerpoint/2010/main" val="270395834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hyperlink" Target="http://www.daneshju.ir/forum/f617/t30282.html"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096" y="4240898"/>
            <a:ext cx="3390079" cy="2380118"/>
          </a:xfrm>
          <a:prstGeom prst="rect">
            <a:avLst/>
          </a:prstGeom>
        </p:spPr>
      </p:pic>
      <p:sp>
        <p:nvSpPr>
          <p:cNvPr id="2" name="Title 1"/>
          <p:cNvSpPr>
            <a:spLocks noGrp="1"/>
          </p:cNvSpPr>
          <p:nvPr>
            <p:ph type="ctrTitle"/>
          </p:nvPr>
        </p:nvSpPr>
        <p:spPr>
          <a:xfrm>
            <a:off x="5692080" y="260648"/>
            <a:ext cx="3451920" cy="338437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تزئینات </a:t>
            </a:r>
            <a: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a:r>
            <a:b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br>
            <a: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و معماری</a:t>
            </a:r>
            <a:b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br>
            <a: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 </a:t>
            </a:r>
            <a:r>
              <a:rPr lang="fa-IR"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rPr>
              <a:t>داخلی</a:t>
            </a:r>
            <a:endParaRPr lang="en-US"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Homa" panose="00000400000000000000" pitchFamily="2"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4259154"/>
            <a:ext cx="2952328" cy="236186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9752" y="2708920"/>
            <a:ext cx="3600400" cy="239651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401" y="297012"/>
            <a:ext cx="3621493" cy="2200560"/>
          </a:xfrm>
          <a:prstGeom prst="rect">
            <a:avLst/>
          </a:prstGeom>
        </p:spPr>
      </p:pic>
    </p:spTree>
    <p:extLst>
      <p:ext uri="{BB962C8B-B14F-4D97-AF65-F5344CB8AC3E}">
        <p14:creationId xmlns:p14="http://schemas.microsoft.com/office/powerpoint/2010/main" val="871446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201456"/>
            <a:ext cx="8712968" cy="6555641"/>
          </a:xfrm>
          <a:prstGeom prst="rect">
            <a:avLst/>
          </a:prstGeom>
        </p:spPr>
        <p:txBody>
          <a:bodyPr wrap="square">
            <a:spAutoFit/>
          </a:bodyPr>
          <a:lstStyle/>
          <a:p>
            <a:pPr>
              <a:lnSpc>
                <a:spcPct val="150000"/>
              </a:lnSpc>
            </a:pPr>
            <a:r>
              <a:rPr lang="fa-IR" sz="4000" dirty="0">
                <a:cs typeface="B Homa" panose="00000400000000000000" pitchFamily="2" charset="-78"/>
              </a:rPr>
              <a:t>دکوراسیون</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دکوراسیونِ یک فضا، حاصل در کنار هم قرار گرفتن عناصر متعددی است . هنگامی که در میان آنها رابطه ای قابل قبول و مطلوب وجود داشته باشد، منجر به فضایی دلپذیر، زیبا و در نهایت راحت و کارا می شود.</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به طور کلی می توان گفت در یک فضا عناصر به سه دسته عمده تقسیم می شوند:</a:t>
            </a:r>
            <a:br>
              <a:rPr lang="fa-IR" sz="2000" dirty="0">
                <a:cs typeface="B Homa" panose="00000400000000000000" pitchFamily="2" charset="-78"/>
              </a:rPr>
            </a:br>
            <a:r>
              <a:rPr lang="fa-IR" sz="2000" dirty="0">
                <a:cs typeface="B Homa" panose="00000400000000000000" pitchFamily="2" charset="-78"/>
              </a:rPr>
              <a:t>1 ـ عناصری که بیشترین هدف به کارگیری آنها در محیط ، کاربردی است . در نتیجه نقش کلیدی و خاصی را در طراحی داخلی فضا ایفا نمی کنند. به عنوان مثال هنگامی که قصد دارید برای خانه تان تلویزیون ، جاروبرقی ، یخچال و لوازمی از این قبیل را تهیه کنید، هیچ گاه با هدف دکوراسیونی اقدام به خرید آنها نمی کنید؛ بلکه ابتدا کاربرد و امکانات هر یک را بررسی کرده و سپس ظاهر وسیله را با توجه به شرایط قرارگیری در محیط و دکوراسیون آن در نظر می گیرید. البته امروزه تولید کنندگان و طراحان صنعتی علاوه بر کارایی وسیله ، به شکل ، فرم ، رنگ و به طور کلی جنبه های ظاهری آن نیز دقت بسیاری دارند و محصولاتی متنوع به لحاظ کاربرد و ظاهر تولید می کنند</a:t>
            </a:r>
            <a:r>
              <a:rPr lang="fa-IR" sz="2000" dirty="0" smtClean="0">
                <a:cs typeface="B Homa" panose="00000400000000000000" pitchFamily="2" charset="-78"/>
              </a:rPr>
              <a:t>.</a:t>
            </a:r>
            <a:endParaRPr lang="fa-IR" sz="2000" dirty="0"/>
          </a:p>
        </p:txBody>
      </p:sp>
    </p:spTree>
    <p:extLst>
      <p:ext uri="{BB962C8B-B14F-4D97-AF65-F5344CB8AC3E}">
        <p14:creationId xmlns:p14="http://schemas.microsoft.com/office/powerpoint/2010/main" val="35477603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476672"/>
            <a:ext cx="8028384" cy="5632311"/>
          </a:xfrm>
          <a:prstGeom prst="rect">
            <a:avLst/>
          </a:prstGeom>
        </p:spPr>
        <p:txBody>
          <a:bodyPr wrap="square">
            <a:spAutoFit/>
          </a:bodyPr>
          <a:lstStyle/>
          <a:p>
            <a:pPr algn="just">
              <a:lnSpc>
                <a:spcPct val="150000"/>
              </a:lnSpc>
            </a:pPr>
            <a:r>
              <a:rPr lang="fa-IR" sz="2000" dirty="0">
                <a:cs typeface="B Homa" panose="00000400000000000000" pitchFamily="2" charset="-78"/>
              </a:rPr>
              <a:t>2 ـ عناصری که همزمان کاربردی و دکوراسیونی هستند. اغلب لوازم دکوراسیونی مورد استفاده در خانه ها در این دسته جای می گیرند. از آن جمله به مبلمان ، پرده ، فرش ، بوفه و غیره می توان اشاره کرد. یعنی به همان میزان که نحوه کاربرد آنها مورد توجه است ، شکل و فرم ظاهری ،رنگ ، طرح و دیگر عناصر بصری آنها نیز از اهمیت بسزایی برخوردار است </a:t>
            </a:r>
            <a:r>
              <a:rPr lang="fa-IR" sz="2000" dirty="0" smtClean="0">
                <a:cs typeface="B Homa" panose="00000400000000000000" pitchFamily="2" charset="-78"/>
              </a:rPr>
              <a:t>.</a:t>
            </a:r>
            <a:endParaRPr lang="en-US" sz="2000" dirty="0" smtClean="0">
              <a:cs typeface="B Homa" panose="00000400000000000000" pitchFamily="2" charset="-78"/>
            </a:endParaRPr>
          </a:p>
          <a:p>
            <a:pPr algn="just">
              <a:lnSpc>
                <a:spcPct val="150000"/>
              </a:lnSpc>
            </a:pPr>
            <a:r>
              <a:rPr lang="fa-IR" sz="2000" dirty="0">
                <a:cs typeface="B Homa" panose="00000400000000000000" pitchFamily="2" charset="-78"/>
              </a:rPr>
              <a:t>3 ـ عناصری که بیشتر نقش دکوراسیونی وتزئینی را در فضا برعهده دارند. در بررسی انگیزه انتخاب هریک از این عناصر برای محیط مورد نظر، درخواهیم یافت که اگرچه ممکن است نبود برخی از آنها خللی در فضا ایجاد نکند ولی وجود آنها به طراحی داخلی فضا بسیار کمک می کند و در واقع آنها مکمل دکوراسیون دیگر لوازم محیط محسوب می شوند. </a:t>
            </a:r>
            <a:br>
              <a:rPr lang="fa-IR" sz="2000" dirty="0">
                <a:cs typeface="B Homa" panose="00000400000000000000" pitchFamily="2" charset="-78"/>
              </a:rPr>
            </a:br>
            <a:r>
              <a:rPr lang="fa-IR" sz="2000" dirty="0">
                <a:cs typeface="B Homa" panose="00000400000000000000" pitchFamily="2" charset="-78"/>
              </a:rPr>
              <a:t>به عنوان مثال گلدان ها، ظروف تزئینی ، شمعدان ، تزئینات مختلف در قالب گل های خشک ، مصنوعی ، چینی ، مجسمه ها و غیره از این جمله اند که البته تابلوها نیز در این دسته جای می گیرند.</a:t>
            </a:r>
            <a:endParaRPr lang="en-US" sz="2000" dirty="0"/>
          </a:p>
        </p:txBody>
      </p:sp>
    </p:spTree>
    <p:extLst>
      <p:ext uri="{BB962C8B-B14F-4D97-AF65-F5344CB8AC3E}">
        <p14:creationId xmlns:p14="http://schemas.microsoft.com/office/powerpoint/2010/main" val="2961434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620687"/>
            <a:ext cx="8568952" cy="6093976"/>
          </a:xfrm>
          <a:prstGeom prst="rect">
            <a:avLst/>
          </a:prstGeom>
        </p:spPr>
        <p:txBody>
          <a:bodyPr wrap="square">
            <a:spAutoFit/>
          </a:bodyPr>
          <a:lstStyle/>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از آنجا که دیوارها گسترده ترین سطوح اصلی خانه یا هر مکان بسته دیگری هستند،هنگامی که فردی وارد فضایی می شود، عمده ترین سطوحی که در مقابل دیدگان او قرار می گیرند، دیوارهای محیط هستند</a:t>
            </a:r>
            <a:r>
              <a:rPr lang="fa-IR" sz="2000" dirty="0" smtClean="0">
                <a:cs typeface="B Homa" panose="00000400000000000000" pitchFamily="2" charset="-78"/>
              </a:rPr>
              <a:t>.</a:t>
            </a:r>
            <a:endParaRPr lang="en-US" sz="20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در نتیجه میزان تأثیرگذاری شان بر محیط نیز نسبت به سطوح دیگر شامل کف ها و سقف ها به مراتب بیشتر است. لذا علاوه بر مسائل کاربردی و وظیفه آنها در تفکیک فضا و ایجاد استقلال ، به نکات دکوراسیونی و نقش آنها در این زمینه نیز باید توجه کرد</a:t>
            </a:r>
            <a:r>
              <a:rPr lang="fa-IR" sz="2000" dirty="0" smtClean="0">
                <a:cs typeface="B Homa" panose="00000400000000000000" pitchFamily="2" charset="-78"/>
              </a:rPr>
              <a:t>.</a:t>
            </a:r>
            <a:endParaRPr lang="en-US" sz="20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وقتی وارد فضایی می شوید که با زیباترین و مناسب ترین لوازم دکوراسیونی مبله شده ، ولی سطوح دیوارها خالی است و کوچک ترین تدبیری برای انتخاب دیوارکوب ( به صورت عام کلمه ) اندیشیده نشده است ، خلائی در آن محیط احساس می شود که تابلوها، یکی از عمده ترین راهکارهای رفع این خلاء هستند.</a:t>
            </a:r>
          </a:p>
        </p:txBody>
      </p:sp>
    </p:spTree>
    <p:extLst>
      <p:ext uri="{BB962C8B-B14F-4D97-AF65-F5344CB8AC3E}">
        <p14:creationId xmlns:p14="http://schemas.microsoft.com/office/powerpoint/2010/main" val="19962471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260648"/>
            <a:ext cx="8424936" cy="6555641"/>
          </a:xfrm>
          <a:prstGeom prst="rect">
            <a:avLst/>
          </a:prstGeom>
        </p:spPr>
        <p:txBody>
          <a:bodyPr wrap="square">
            <a:spAutoFit/>
          </a:bodyPr>
          <a:lstStyle/>
          <a:p>
            <a:pPr algn="just">
              <a:lnSpc>
                <a:spcPct val="150000"/>
              </a:lnSpc>
            </a:pPr>
            <a:r>
              <a:rPr lang="fa-IR" sz="2000" dirty="0">
                <a:cs typeface="B Homa" panose="00000400000000000000" pitchFamily="2" charset="-78"/>
              </a:rPr>
              <a:t>تابلوها اگرچه اغلب با هدف تزئینی مورد استفاده قرار می گیرند ولی در پس ظاهر این هدف ، مسئولیت های کاربردی نیز در فضا برعهده دارند. آنها جایگاه ویژه ای در تغییر حال و هوای محیط دارند و در نتیجه بر روح و روان افراد ساکن در آن مکان نیز تأثیرمی گذارند. موضوع اثر هنری ، رنگ های به کار رفته در آن و حتی قاب انتخابی برای تابلو از جمله عوامل بسیار مؤثر بر محیط هستند؛ یعنی با نصب چند تابلو بر روی دیوار، با وجود تمام وقتی که صرف تهیه و چیدمان لوازم دکوراسیونی آن شده است ، می توان هماهنگی و احساس حاکم در محیط را برهم ریخت و یا برعکس ، دستیابی به هدف مورد نظر در آن فضا را تسهیل بخشید. </a:t>
            </a:r>
            <a:br>
              <a:rPr lang="fa-IR" sz="2000" dirty="0">
                <a:cs typeface="B Homa" panose="00000400000000000000" pitchFamily="2" charset="-78"/>
              </a:rPr>
            </a:br>
            <a:r>
              <a:rPr lang="fa-IR" sz="2000" dirty="0">
                <a:cs typeface="B Homa" panose="00000400000000000000" pitchFamily="2" charset="-78"/>
              </a:rPr>
              <a:t>صرفنظر از همه اینها گاهی نقش های کاربردی عظیم تری نیز به تابلوها محول می شود که از جمله می توان "تغییر ابعاد ظاهری فضا" را نام برد. به عنوان مثال یکی از راهکارهای افزایش ارتفاع دیوارها به لحاظ ظاهری ، نصب دیوارکوب های عمودی و بلند است که این کار از طریق نصب یک و یا چند تابلوی بلند عمودی در فواصلی نزدیک و در کنار هم و یا چندین تابلوی هم اندازه در امتداد هم و در راستای یک خط عمودی فرضی از سقف به کف میسر می شود.</a:t>
            </a:r>
            <a:br>
              <a:rPr lang="fa-IR" sz="2000" dirty="0">
                <a:cs typeface="B Homa" panose="00000400000000000000" pitchFamily="2" charset="-78"/>
              </a:rPr>
            </a:br>
            <a:r>
              <a:rPr lang="fa-IR" sz="2000" dirty="0">
                <a:cs typeface="B Homa" panose="00000400000000000000" pitchFamily="2" charset="-78"/>
              </a:rPr>
              <a:t>به همین ترتیب با نصب تابلویی طویل و افقی و یا چندین تابلوی یک اندازه در کنار هم می توان ، طول دیوار را به لحاظ بصری افزایش داد. </a:t>
            </a:r>
          </a:p>
        </p:txBody>
      </p:sp>
    </p:spTree>
    <p:extLst>
      <p:ext uri="{BB962C8B-B14F-4D97-AF65-F5344CB8AC3E}">
        <p14:creationId xmlns:p14="http://schemas.microsoft.com/office/powerpoint/2010/main" val="31427176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332656"/>
            <a:ext cx="8369656" cy="4116512"/>
          </a:xfrm>
          <a:prstGeom prst="rect">
            <a:avLst/>
          </a:prstGeom>
        </p:spPr>
        <p:txBody>
          <a:bodyPr wrap="square">
            <a:spAutoFit/>
          </a:bodyPr>
          <a:lstStyle/>
          <a:p>
            <a:pPr>
              <a:lnSpc>
                <a:spcPct val="150000"/>
              </a:lnSpc>
            </a:pPr>
            <a:r>
              <a:rPr lang="fa-IR" sz="3600" dirty="0">
                <a:cs typeface="B Homa" panose="00000400000000000000" pitchFamily="2" charset="-78"/>
              </a:rPr>
              <a:t>انتخاب </a:t>
            </a:r>
            <a:r>
              <a:rPr lang="fa-IR" sz="3600" dirty="0" smtClean="0">
                <a:cs typeface="B Homa" panose="00000400000000000000" pitchFamily="2" charset="-78"/>
              </a:rPr>
              <a:t>قاب </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به طور کلی انگیزه ایجاد قاب در دور یک اثر هنری ، برجسته تر کردن و یا به عبارت دیگر جلوه دادن به آن است. شما می توانید این مسئله را آزمایش کنید. اگر مانند تصویر1 برروی دیواری از فضای خانه تان قابی خالی و بدون اثر هنری نصب کنید. خواهید دید که به این ترتیب فضای داخلی قاب ، اگرچه همان دیوار است ، ولی از دیگر فضاهای کناری اش متمایز شده است . پس به منظورایجاد جلوه ای بیشتر برای یک اثر هنری ، چارچوبی لازم است.</a:t>
            </a:r>
            <a:br>
              <a:rPr lang="fa-IR" sz="2000" dirty="0">
                <a:cs typeface="B Homa" panose="00000400000000000000" pitchFamily="2" charset="-78"/>
              </a:rPr>
            </a:br>
            <a:r>
              <a:rPr lang="fa-IR" sz="2000" dirty="0">
                <a:cs typeface="B Homa" panose="00000400000000000000" pitchFamily="2" charset="-78"/>
              </a:rPr>
              <a:t>البته لازم به ذکر است برای قاب کردن یک اثر، صرفنظر از برجسته تر کردن آن ، انگیزه های دیگری نیز وجود دارد</a:t>
            </a:r>
            <a:r>
              <a:rPr lang="fa-IR" sz="2000" dirty="0" smtClean="0">
                <a:cs typeface="B Homa" panose="00000400000000000000" pitchFamily="2" charset="-78"/>
              </a:rPr>
              <a:t>.</a:t>
            </a:r>
            <a:endParaRPr lang="fa-IR" sz="20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753" y="4160443"/>
            <a:ext cx="3456384" cy="259228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068" y="4160444"/>
            <a:ext cx="1719442" cy="2592288"/>
          </a:xfrm>
          <a:prstGeom prst="rect">
            <a:avLst/>
          </a:prstGeom>
        </p:spPr>
      </p:pic>
    </p:spTree>
    <p:extLst>
      <p:ext uri="{BB962C8B-B14F-4D97-AF65-F5344CB8AC3E}">
        <p14:creationId xmlns:p14="http://schemas.microsoft.com/office/powerpoint/2010/main" val="8361781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759" y="302359"/>
            <a:ext cx="8136904" cy="6555641"/>
          </a:xfrm>
          <a:prstGeom prst="rect">
            <a:avLst/>
          </a:prstGeom>
        </p:spPr>
        <p:txBody>
          <a:bodyPr wrap="square">
            <a:spAutoFit/>
          </a:bodyPr>
          <a:lstStyle/>
          <a:p>
            <a:pPr>
              <a:lnSpc>
                <a:spcPct val="150000"/>
              </a:lnSpc>
            </a:pPr>
            <a:r>
              <a:rPr lang="fa-IR" sz="2000" dirty="0">
                <a:cs typeface="B Homa" panose="00000400000000000000" pitchFamily="2" charset="-78"/>
              </a:rPr>
              <a:t>هنگامی که از تابلو به عنوان مکملی دکوراسیونی برای لوازم دیگر محیط یاد می شود، تنها منظور خود اثر هنری نیست بلکه ترکیب آن ( اثر هنری ) با قاب و حتی یکی از آن دو می تواند این نقش را در محیط ایفا کند. به عنوان مثال در فضایی بادیوارهای سبز و مبلمان نارنجی و زرد، به منظور حفظ هماهنگی در محیط از طریق تکرار رنگ ها، نصب تابلویی با قاب نارنجی و یا اثر هنری با رنگ آمیزی گرم مانند نارنجی ، قرمز، زرد، در کنار رنگ سبز ضروری است . در چنین شرایطی ، ممکن است مقصود از نصب تابلو و قاب کردن آن ، نمایش دادن اثرهنری و جلوه بخشیدن به آن نباشد.</a:t>
            </a:r>
            <a:br>
              <a:rPr lang="fa-IR" sz="2000" dirty="0">
                <a:cs typeface="B Homa" panose="00000400000000000000" pitchFamily="2" charset="-78"/>
              </a:rPr>
            </a:br>
            <a:r>
              <a:rPr lang="fa-IR" sz="2000" dirty="0">
                <a:cs typeface="B Homa" panose="00000400000000000000" pitchFamily="2" charset="-78"/>
              </a:rPr>
              <a:t>پس از آن که اثر هنری مورد نظر خود را با توجه به مشخصات فضا انتخاب کردید، نوبت به قاب کردن آن می رسد. با توجه به هدف مورد نظرتان برای نصب قاب ، به هنگام انتخاب ، پیش از در نظر گرفتن هماهنگی میان قاب و دیگر لوازم دکوراسیونی محیط، هماهنگی آن را با اثر مورد توجه قرار دهید؛ زیرا به جهت نزدیکی و حضور آن دو در یک قالب ، تأثیر بیشتری بر روی هم می گذارند. حتی اگر در شرایطی مانند نمونه ای که در بالا اشاره شد، اثر هنری چندان مهم نباشد و تنها رنگ های موجود در آن و قاب انتخابی نقش تعیین کننده را دارا باشند که در این مورد هم رعایت هماهنگی باید در رأس موارد دیگر قرار گیرد.</a:t>
            </a:r>
            <a:endParaRPr lang="en-US" sz="2000" dirty="0"/>
          </a:p>
        </p:txBody>
      </p:sp>
    </p:spTree>
    <p:extLst>
      <p:ext uri="{BB962C8B-B14F-4D97-AF65-F5344CB8AC3E}">
        <p14:creationId xmlns:p14="http://schemas.microsoft.com/office/powerpoint/2010/main" val="2690908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260648"/>
            <a:ext cx="8640960" cy="6093976"/>
          </a:xfrm>
          <a:prstGeom prst="rect">
            <a:avLst/>
          </a:prstGeom>
        </p:spPr>
        <p:txBody>
          <a:bodyPr wrap="square">
            <a:spAutoFit/>
          </a:bodyPr>
          <a:lstStyle/>
          <a:p>
            <a:pPr>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ـ اگر رنگ های به کار رفته درون اثر شما ملایم و کمرنگ است و در محیط به رنگ های شادتری نیاز است ، با انتخاب قابی به یکی از رنگ های تند و گرم هماهنگ با محیط ، به اثر جلوه ای دیگر ببخشید. برعکس برای آثار هنری شلوغ با رنگ های گرم و تند ، انتخاب قابی به یکی از رنگ های ملایم و یا حتی خنثی ضروری است ولی اگر برای چنین اثر هنری ، قابی به رنگ گرم وتند انتخاب کنید باید توازن را از طریق دیگر لوازم دکوراسیونی برقرار سازید وگرنه محیطی خسته کننده پدید می آید.</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گاهی اثر به قدری جذاب است که انتخاب قابی جالب توجه ، نه تنها آن را برجسته تر نمی کند، بلکه از جلوه اش نیز می کاهد و با آنکه هدف طراح داخلی فضا جلب فوری نظر بیننده است . در این شرایط چند راهکار وجود دارد</a:t>
            </a:r>
            <a:r>
              <a:rPr lang="fa-IR" sz="2000" dirty="0" smtClean="0">
                <a:cs typeface="B Homa" panose="00000400000000000000" pitchFamily="2" charset="-78"/>
              </a:rPr>
              <a:t>:</a:t>
            </a:r>
            <a:endParaRPr lang="en-US" sz="2000" dirty="0" smtClean="0">
              <a:cs typeface="B Homa" panose="00000400000000000000" pitchFamily="2" charset="-78"/>
            </a:endParaRPr>
          </a:p>
          <a:p>
            <a:pPr>
              <a:lnSpc>
                <a:spcPct val="150000"/>
              </a:lnSpc>
            </a:pPr>
            <a:r>
              <a:rPr lang="fa-IR" sz="2000" dirty="0">
                <a:cs typeface="B Homa" panose="00000400000000000000" pitchFamily="2" charset="-78"/>
              </a:rPr>
              <a:t>الف ) قاب و حاشیه دور اثر را به یک رنگ تهیه کنید. البته این رنگ باید ملایم و یا خنثی باشد.</a:t>
            </a:r>
            <a:br>
              <a:rPr lang="fa-IR" sz="2000" dirty="0">
                <a:cs typeface="B Homa" panose="00000400000000000000" pitchFamily="2" charset="-78"/>
              </a:rPr>
            </a:br>
            <a:r>
              <a:rPr lang="fa-IR" sz="2000" dirty="0">
                <a:cs typeface="B Homa" panose="00000400000000000000" pitchFamily="2" charset="-78"/>
              </a:rPr>
              <a:t>ب ) قاب را درست به رنگ دیوار برگزینید.</a:t>
            </a:r>
            <a:r>
              <a:rPr lang="fa-IR" sz="2000" dirty="0"/>
              <a:t/>
            </a:r>
            <a:br>
              <a:rPr lang="fa-IR" sz="2000" dirty="0"/>
            </a:br>
            <a:endParaRPr lang="fa-IR" sz="2000" dirty="0"/>
          </a:p>
        </p:txBody>
      </p:sp>
    </p:spTree>
    <p:extLst>
      <p:ext uri="{BB962C8B-B14F-4D97-AF65-F5344CB8AC3E}">
        <p14:creationId xmlns:p14="http://schemas.microsoft.com/office/powerpoint/2010/main" val="40780212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260648"/>
            <a:ext cx="8208912" cy="6517169"/>
          </a:xfrm>
          <a:prstGeom prst="rect">
            <a:avLst/>
          </a:prstGeom>
        </p:spPr>
        <p:txBody>
          <a:bodyPr wrap="square">
            <a:spAutoFit/>
          </a:bodyPr>
          <a:lstStyle/>
          <a:p>
            <a:pPr algn="just">
              <a:lnSpc>
                <a:spcPct val="150000"/>
              </a:lnSpc>
            </a:pPr>
            <a:r>
              <a:rPr lang="fa-IR" sz="2000" dirty="0" smtClean="0">
                <a:cs typeface="B Homa" panose="00000400000000000000" pitchFamily="2" charset="-78"/>
              </a:rPr>
              <a:t>ج </a:t>
            </a:r>
            <a:r>
              <a:rPr lang="fa-IR" sz="2000" dirty="0">
                <a:cs typeface="B Homa" panose="00000400000000000000" pitchFamily="2" charset="-78"/>
              </a:rPr>
              <a:t>) از قاب کردن اثر صرف نظر کنید. به این ترتیب تابلو بدون قاب بر دیوار آویخته می شود.</a:t>
            </a:r>
            <a:br>
              <a:rPr lang="fa-IR" sz="2000" dirty="0">
                <a:cs typeface="B Homa" panose="00000400000000000000" pitchFamily="2" charset="-78"/>
              </a:rPr>
            </a:br>
            <a:r>
              <a:rPr lang="fa-IR" sz="2000" dirty="0">
                <a:cs typeface="B Homa" panose="00000400000000000000" pitchFamily="2" charset="-78"/>
              </a:rPr>
              <a:t>گذشته از رنگ ، جنس ، ضخامت ، ابعاد طرح و بافت قاب نیز بر روی اثر هنری و محیط تأثیر می گذارند. لذا انتخاب کلیه مولفه های فوق برای قاب ، باید مطابق با هدف دکوراسیونی محیط صورت گیرد .</a:t>
            </a:r>
            <a:endParaRPr lang="en-US" sz="2000" dirty="0">
              <a:cs typeface="B Homa" panose="00000400000000000000" pitchFamily="2" charset="-78"/>
            </a:endParaRPr>
          </a:p>
          <a:p>
            <a:pPr algn="just">
              <a:lnSpc>
                <a:spcPct val="150000"/>
              </a:lnSpc>
            </a:pPr>
            <a:r>
              <a:rPr lang="fa-IR" sz="2000" dirty="0">
                <a:cs typeface="B Homa" panose="00000400000000000000" pitchFamily="2" charset="-78"/>
              </a:rPr>
              <a:t> با استفاده از چند نکته میتوانیم فضای مرده آپارتمان را زنده تر و دلباز تر نماییم </a:t>
            </a:r>
            <a:r>
              <a:rPr lang="fa-IR" sz="2000" dirty="0" smtClean="0">
                <a:cs typeface="B Homa" panose="00000400000000000000" pitchFamily="2" charset="-78"/>
              </a:rPr>
              <a:t>.</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1. انتخاب رنگ دیوارها </a:t>
            </a:r>
            <a:br>
              <a:rPr lang="fa-IR" sz="2000" dirty="0">
                <a:cs typeface="B Homa" panose="00000400000000000000" pitchFamily="2" charset="-78"/>
              </a:rPr>
            </a:br>
            <a:r>
              <a:rPr lang="fa-IR" sz="2000" dirty="0">
                <a:cs typeface="B Homa" panose="00000400000000000000" pitchFamily="2" charset="-78"/>
              </a:rPr>
              <a:t>انتخاب رنگ مناسب برای فضای آپارتمانی بخصوص آپارتمانهای با متراژ کم بسیار مهم است. رنگها از نظر درخشندگی و شفافیت انواع مختلف دارند که بهترین انتخاب ، انتخاب رنگهای روشن با درخشندگی و شفافیت زیاد است . اصولا" رنگهای روشن باعث می شوند که فضا بزرگتر بنظر آید و هر چه شفافیت و درخشندگی آن بیشتر باشد به دلیل انعکاس نور فضا زنده تر بنظر می آید. یکی از رنگهای مناسب آپارتمان رنگ استخوانی روشن است ، که علاوه بر داشتن شفافیت و روشنی با بیشتر رنگهای وسایل منزل همنشینی دارد و کمپوزیسیون مناسبی را ایجاد می نماید.جهت ایجاد تنوع در رنگ میتوانید در قسمت دیوار اپن آشپزخانه از مصالح سنگی با رنگهای متنوع استفاده نمایید. </a:t>
            </a:r>
          </a:p>
        </p:txBody>
      </p:sp>
    </p:spTree>
    <p:extLst>
      <p:ext uri="{BB962C8B-B14F-4D97-AF65-F5344CB8AC3E}">
        <p14:creationId xmlns:p14="http://schemas.microsoft.com/office/powerpoint/2010/main" val="3517357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6632"/>
            <a:ext cx="8640960" cy="6406306"/>
          </a:xfrm>
          <a:prstGeom prst="rect">
            <a:avLst/>
          </a:prstGeom>
        </p:spPr>
        <p:txBody>
          <a:bodyPr wrap="square">
            <a:spAutoFit/>
          </a:bodyPr>
          <a:lstStyle/>
          <a:p>
            <a:pPr algn="just">
              <a:lnSpc>
                <a:spcPct val="150000"/>
              </a:lnSpc>
            </a:pPr>
            <a:r>
              <a:rPr lang="fa-IR" sz="2000" dirty="0" smtClean="0"/>
              <a:t>.</a:t>
            </a:r>
            <a:r>
              <a:rPr lang="fa-IR" sz="3600" dirty="0" smtClean="0">
                <a:cs typeface="B Homa" panose="00000400000000000000" pitchFamily="2" charset="-78"/>
              </a:rPr>
              <a:t>2. </a:t>
            </a:r>
            <a:r>
              <a:rPr lang="fa-IR" sz="3600" dirty="0">
                <a:cs typeface="B Homa" panose="00000400000000000000" pitchFamily="2" charset="-78"/>
              </a:rPr>
              <a:t>انتخاب </a:t>
            </a:r>
            <a:r>
              <a:rPr lang="fa-IR" sz="3600" dirty="0" smtClean="0">
                <a:cs typeface="B Homa" panose="00000400000000000000" pitchFamily="2" charset="-78"/>
              </a:rPr>
              <a:t>کفپوش</a:t>
            </a:r>
            <a:endParaRPr lang="en-US" sz="36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جهت پوشش کف آپارتمان از مصالح گوناگونی میتوان بهره گرفت .( از جمله سرامیک ها ، پارکتهای طرح چوب ، موکت و ...) اگر قصد تعویض کفپوش ساختمان را داشته باشید ، در صورت استفاده از سرامیک می بایست در انتخاب رنگ آن دقت زیادی شود، زیرا استفاده از رنگهای تیره در کف ، فضا را فشرده تر نشان میدهد . معمولا استفاده از رنگ های بسیار روشن مثل سفید نیز معایبی به همراه دارند ، یکی از معایب آن یکدست شدن فضا است که جهت برطرف کردن یکدستی آن می توان از یک قالیچه در زیر میز مبل استفاده کرد. یا اینکه در میان سرامیک ها طرح هایی با رنگهای متفاوت را بکار گرفت.در صورت استفاده از پارکت نیز میبایست نکات گفته شده را رعایت نمود و رنگهای روشن طرح چوب را انتخاب کرد.</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t/>
            </a:r>
            <a:br>
              <a:rPr lang="fa-IR" sz="2000" dirty="0"/>
            </a:br>
            <a:endParaRPr lang="fa-IR" sz="2000" dirty="0"/>
          </a:p>
        </p:txBody>
      </p:sp>
    </p:spTree>
    <p:extLst>
      <p:ext uri="{BB962C8B-B14F-4D97-AF65-F5344CB8AC3E}">
        <p14:creationId xmlns:p14="http://schemas.microsoft.com/office/powerpoint/2010/main" val="10402256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6724" y="404664"/>
            <a:ext cx="7992888" cy="5039841"/>
          </a:xfrm>
          <a:prstGeom prst="rect">
            <a:avLst/>
          </a:prstGeom>
        </p:spPr>
        <p:txBody>
          <a:bodyPr wrap="square">
            <a:spAutoFit/>
          </a:bodyPr>
          <a:lstStyle/>
          <a:p>
            <a:pPr algn="just">
              <a:lnSpc>
                <a:spcPct val="150000"/>
              </a:lnSpc>
            </a:pPr>
            <a:r>
              <a:rPr lang="fa-IR" sz="3600" dirty="0">
                <a:cs typeface="B Homa" panose="00000400000000000000" pitchFamily="2" charset="-78"/>
              </a:rPr>
              <a:t>3. انتخاب مبلمان و نحوه قرار </a:t>
            </a:r>
            <a:r>
              <a:rPr lang="fa-IR" sz="3600" dirty="0" smtClean="0">
                <a:cs typeface="B Homa" panose="00000400000000000000" pitchFamily="2" charset="-78"/>
              </a:rPr>
              <a:t>گیری</a:t>
            </a:r>
            <a:endParaRPr lang="en-US" sz="36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انتخاب رنگ مبل اختیاری است اما استفاده از رنگهایی مثل کرم روشن و یا حتی سفید به زنده تر کردن فضا کمک بیشتری می نماید و فضا بزرگتر به نظر می آید. در مورد انتخاب طرح مبل بهتر است حتی المقدور مبل هایی با اشکال هندسی صلب و یا بدون منحنی انتخاب شود. در مورد نحوه چیدمان آن بهتر است مبلها را تقریبا" چسبیده به دیوار ها قرار داد علت انتخاب شکل بدون منحنی نیز این است که مبلها در کنار دیوار صاف ترکیب مناسبتری را ایجاد نمایند. حتی المقدور سعی کنید وسایل خانه را نزدیک به دیوارها قرار دهید تا از هدر رفتن کوچکترین فضاها نیز جلوگیری شود. اگر در جلوی پنجره ها از پرده های پارچه ای استفاده می کنید بهتر است رنگ آنها نیز روشن انتخاب شود</a:t>
            </a:r>
            <a:endParaRPr lang="en-US" sz="2000" dirty="0"/>
          </a:p>
        </p:txBody>
      </p:sp>
    </p:spTree>
    <p:extLst>
      <p:ext uri="{BB962C8B-B14F-4D97-AF65-F5344CB8AC3E}">
        <p14:creationId xmlns:p14="http://schemas.microsoft.com/office/powerpoint/2010/main" val="3868588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404664"/>
            <a:ext cx="7560840" cy="5593839"/>
          </a:xfrm>
          <a:prstGeom prst="rect">
            <a:avLst/>
          </a:prstGeom>
        </p:spPr>
        <p:txBody>
          <a:bodyPr wrap="square">
            <a:spAutoFit/>
          </a:bodyPr>
          <a:lstStyle/>
          <a:p>
            <a:pPr algn="just">
              <a:lnSpc>
                <a:spcPct val="150000"/>
              </a:lnSpc>
            </a:pPr>
            <a:r>
              <a:rPr lang="fa-IR" sz="2000" dirty="0">
                <a:cs typeface="B Homa" panose="00000400000000000000" pitchFamily="2" charset="-78"/>
              </a:rPr>
              <a:t>معماری داخلی که به عنوان یک حرفه، یک هنر و یک صنعت در دنیا شناخته شده، بهینه سازی فضاهای داخلی ساختمانها به منظور انجام فعالیتهای روزمره یعنی زندگی و کار است  و براساس معنی مندرج در لغت نامه آکسفورد، دکوراسیون داخلی عبارت است از :« هماهنگ سازی طراحی شده برای به جلوه درآوردن رنگ‌ها، اثاثیه و سایر اشیاء در یک اتاق یا ساختمان به صورت </a:t>
            </a:r>
            <a:r>
              <a:rPr lang="fa-IR" sz="2000" dirty="0" smtClean="0">
                <a:cs typeface="B Homa" panose="00000400000000000000" pitchFamily="2" charset="-78"/>
              </a:rPr>
              <a:t>هنرمندانه</a:t>
            </a:r>
            <a:endParaRPr lang="en-US" sz="2000" dirty="0" smtClean="0">
              <a:cs typeface="B Homa" panose="00000400000000000000" pitchFamily="2" charset="-78"/>
            </a:endParaRPr>
          </a:p>
          <a:p>
            <a:pPr algn="just">
              <a:lnSpc>
                <a:spcPct val="150000"/>
              </a:lnSpc>
            </a:pPr>
            <a:r>
              <a:rPr lang="en-US" sz="2000" dirty="0" smtClean="0">
                <a:cs typeface="B Homa" panose="00000400000000000000" pitchFamily="2" charset="-78"/>
              </a:rPr>
              <a:t> </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بخش اعظم عمر ما در فضاهای داخلی بناها سپری میشود. این فضاها محیطی را ایجاد میکنند که پاسخگوی نیازهای اساسی ما نظیر نیاز به سرپناه بوده و بسیاری از فعالیتهای ما در آن صورت می­گیرد. همچنین آنچه به یک بنا روح میبخشد، فضای داخلی آن است. بنابراین میتوان گفت کیفیت فضای داخلی از یک طرف تأثیر مستقیمی بر نحوه انجام فعالیتهای ما در آن دارد و از طرف دیگر نگرش، احوال و شخصیت ما را تحت تأثیر قرار میدهد</a:t>
            </a:r>
          </a:p>
        </p:txBody>
      </p:sp>
    </p:spTree>
    <p:extLst>
      <p:ext uri="{BB962C8B-B14F-4D97-AF65-F5344CB8AC3E}">
        <p14:creationId xmlns:p14="http://schemas.microsoft.com/office/powerpoint/2010/main" val="32776158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60648"/>
            <a:ext cx="8424936" cy="5492273"/>
          </a:xfrm>
          <a:prstGeom prst="rect">
            <a:avLst/>
          </a:prstGeom>
        </p:spPr>
        <p:txBody>
          <a:bodyPr wrap="square">
            <a:spAutoFit/>
          </a:bodyPr>
          <a:lstStyle/>
          <a:p>
            <a:pPr algn="just">
              <a:lnSpc>
                <a:spcPct val="150000"/>
              </a:lnSpc>
            </a:pPr>
            <a:r>
              <a:rPr lang="fa-IR" sz="3600" dirty="0">
                <a:cs typeface="B Homa" panose="00000400000000000000" pitchFamily="2" charset="-78"/>
              </a:rPr>
              <a:t>4. </a:t>
            </a:r>
            <a:r>
              <a:rPr lang="fa-IR" sz="3600" dirty="0" smtClean="0">
                <a:cs typeface="B Homa" panose="00000400000000000000" pitchFamily="2" charset="-78"/>
              </a:rPr>
              <a:t>نورپردازی</a:t>
            </a:r>
            <a:endParaRPr lang="en-US" sz="36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نور نیز نقش مهمی را در زنده کردن فضا به عهده دارد . استفاده از نور مناسب و یکنواخت در آپارتمان خفگی محیط را از بین می برد ، البته استفاده از نور طبیعی بسیار مناسبتر است . در صورت ضعیف بودن نور طبیعی کمبود آن را با بکارگیری نور مصنوعی جبران نمایید. حتی المقدور از پرده های عمودی یا کرکره ای استفاده نکنید ، زیرا از ورود نور خورشید به داخل تا میزان زیادی جلوگیری می نمایند. پرده های پارچه ای یا توری بهترین انتخاب برای پنجره های آپارتمان محسوب میشوند. زیرا نور را به خوبی از خود عبور می دهند.استفاده از نور پردازی موضعی بر روی قاب ها و ... نیز باعث تحرک و ایجاد حرکت در فضا میشود. </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endParaRPr lang="en-US" sz="2000" dirty="0">
              <a:cs typeface="B Homa" panose="00000400000000000000" pitchFamily="2" charset="-78"/>
            </a:endParaRPr>
          </a:p>
        </p:txBody>
      </p:sp>
    </p:spTree>
    <p:extLst>
      <p:ext uri="{BB962C8B-B14F-4D97-AF65-F5344CB8AC3E}">
        <p14:creationId xmlns:p14="http://schemas.microsoft.com/office/powerpoint/2010/main" val="3788595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6211" y="548680"/>
            <a:ext cx="7704856" cy="5501506"/>
          </a:xfrm>
          <a:prstGeom prst="rect">
            <a:avLst/>
          </a:prstGeom>
        </p:spPr>
        <p:txBody>
          <a:bodyPr wrap="square">
            <a:spAutoFit/>
          </a:bodyPr>
          <a:lstStyle/>
          <a:p>
            <a:pPr algn="just">
              <a:lnSpc>
                <a:spcPct val="150000"/>
              </a:lnSpc>
            </a:pPr>
            <a:r>
              <a:rPr lang="fa-IR" sz="3600" dirty="0">
                <a:cs typeface="B Homa" panose="00000400000000000000" pitchFamily="2" charset="-78"/>
              </a:rPr>
              <a:t>5. استفاده از </a:t>
            </a:r>
            <a:r>
              <a:rPr lang="fa-IR" sz="3600" dirty="0" smtClean="0">
                <a:cs typeface="B Homa" panose="00000400000000000000" pitchFamily="2" charset="-78"/>
              </a:rPr>
              <a:t>طبیعت</a:t>
            </a:r>
            <a:endParaRPr lang="en-US" sz="36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در ساختمانهای حیاط دار کمبود طبیعت بوسیله ایجاد باغچه در کناره های حیاط جبران میشود . اما برای جبران آن در آپارتمان میتوان از گلدانهای کوچک که در گوشه های فضا قرار می گیرند استفاده کرد . سعی کنید گلدانها را در کنار پنجره ها و یا تا جایی که امکان دارد در کنج دیو ارها قرار دهید ، زیرا معمولا" گوشه دیوار ها بدون استفاده می مانند. </a:t>
            </a:r>
            <a:br>
              <a:rPr lang="fa-IR" sz="2000" dirty="0">
                <a:cs typeface="B Homa" panose="00000400000000000000" pitchFamily="2" charset="-78"/>
              </a:rPr>
            </a:br>
            <a:r>
              <a:rPr lang="fa-IR" sz="2000" dirty="0">
                <a:cs typeface="B Homa" panose="00000400000000000000" pitchFamily="2" charset="-78"/>
              </a:rPr>
              <a:t>در نتیجه سعی کنید تا جایی که امکان دارد از رنگهای روشن در طراحی داخلی آپارتمان استفاده کنید . شاید این سئوال برایتان پیش آید که بکارگیری این همه رنگ روشن فضا را یکنواخت و سرد نمی کند؟ در جواب باید بگویم این هنر شماست که با استفاده از قابها و وسایل تزیینی کوچک با رنگ بندی متنوع فضا را جذاب تر نمایید</a:t>
            </a:r>
            <a:endParaRPr lang="en-US" sz="2000" dirty="0"/>
          </a:p>
        </p:txBody>
      </p:sp>
    </p:spTree>
    <p:extLst>
      <p:ext uri="{BB962C8B-B14F-4D97-AF65-F5344CB8AC3E}">
        <p14:creationId xmlns:p14="http://schemas.microsoft.com/office/powerpoint/2010/main" val="143241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63915"/>
            <a:ext cx="8496944" cy="6232475"/>
          </a:xfrm>
          <a:prstGeom prst="rect">
            <a:avLst/>
          </a:prstGeom>
        </p:spPr>
        <p:txBody>
          <a:bodyPr wrap="square">
            <a:spAutoFit/>
          </a:bodyPr>
          <a:lstStyle/>
          <a:p>
            <a:pPr algn="just">
              <a:lnSpc>
                <a:spcPct val="150000"/>
              </a:lnSpc>
            </a:pPr>
            <a:r>
              <a:rPr lang="fa-IR" sz="2000" dirty="0"/>
              <a:t> </a:t>
            </a:r>
            <a:r>
              <a:rPr lang="fa-IR" sz="2800" dirty="0" smtClean="0">
                <a:cs typeface="B Homa" panose="00000400000000000000" pitchFamily="2" charset="-78"/>
              </a:rPr>
              <a:t>رنگ </a:t>
            </a:r>
            <a:r>
              <a:rPr lang="fa-IR" sz="2800" dirty="0">
                <a:cs typeface="B Homa" panose="00000400000000000000" pitchFamily="2" charset="-78"/>
              </a:rPr>
              <a:t>در معماری </a:t>
            </a:r>
            <a:r>
              <a:rPr lang="fa-IR" sz="2800" dirty="0" smtClean="0">
                <a:cs typeface="B Homa" panose="00000400000000000000" pitchFamily="2" charset="-78"/>
              </a:rPr>
              <a:t>داخلی</a:t>
            </a:r>
            <a:endParaRPr lang="en-US" sz="2800" dirty="0">
              <a:cs typeface="B Homa" panose="00000400000000000000" pitchFamily="2" charset="-78"/>
            </a:endParaRPr>
          </a:p>
          <a:p>
            <a:pPr algn="just">
              <a:lnSpc>
                <a:spcPct val="150000"/>
              </a:lnSpc>
            </a:pPr>
            <a:endParaRPr lang="en-US" sz="2000" dirty="0">
              <a:cs typeface="B Homa" panose="00000400000000000000" pitchFamily="2" charset="-78"/>
            </a:endParaRPr>
          </a:p>
          <a:p>
            <a:pPr algn="just">
              <a:lnSpc>
                <a:spcPct val="150000"/>
              </a:lnSpc>
            </a:pPr>
            <a:r>
              <a:rPr lang="fa-IR" sz="2000" dirty="0">
                <a:cs typeface="B Homa" panose="00000400000000000000" pitchFamily="2" charset="-78"/>
              </a:rPr>
              <a:t>انتخاب رنگِ مناسب براي پوشش ديوارها اولين قدم در طراحي رنگي براي دكوراسيون هر اتاق است ؛ اما شايد يافتن رنگ هاي متناسب با آن براي ديگر اجزاي دكوراسيون كمي مشكل تر به نظر برسد. استفاده از چرخه رنگ، روشي مطمئن براي يافتن رنگ هاي متناسب با رنگ مورد نظر ماست. چرخه رنگ متشكل از دوازده رنگ است كه سه رنگ قرمز، زرد و آبي در آن رنگ هاي اوليه و رنگ هاي ميان آنها به عنوان رنگ هاي ثانويه شناخته مي شوند. هر رنگ در اين چرخه مي تواند با رنگ هاي كناري خود كه رنگ هاي هم خانواده اش محسوب مي شوند و همچنين رنگ مقابلش كه رنگ مكمل آن است به خوبي تركيب شده نتيجه اي زيبا و موزون بيافريند. استفاده از رنگ هاي هم خانواده كه در چرخه رنگ در كنار هم قرار گرفته و به اصطلاح همسايه هستند </a:t>
            </a:r>
            <a:r>
              <a:rPr lang="fa-IR" sz="2000" dirty="0" smtClean="0">
                <a:cs typeface="B Homa" panose="00000400000000000000" pitchFamily="2" charset="-78"/>
              </a:rPr>
              <a:t>تركيبي</a:t>
            </a:r>
            <a:r>
              <a:rPr lang="en-US" sz="2000" dirty="0" smtClean="0">
                <a:cs typeface="B Homa" panose="00000400000000000000" pitchFamily="2" charset="-78"/>
              </a:rPr>
              <a:t> </a:t>
            </a:r>
            <a:r>
              <a:rPr lang="fa-IR" sz="2000" dirty="0">
                <a:cs typeface="B Homa" panose="00000400000000000000" pitchFamily="2" charset="-78"/>
              </a:rPr>
              <a:t>ملايم و هماهنگ را ايجاد مي كند كه نگاه بيننده را به راحتي از يكي به ديگري رهنمون مي شود. </a:t>
            </a:r>
            <a:r>
              <a:rPr lang="fa-IR" sz="2000" dirty="0"/>
              <a:t/>
            </a:r>
            <a:br>
              <a:rPr lang="fa-IR" sz="2000" dirty="0"/>
            </a:br>
            <a:r>
              <a:rPr lang="fa-IR" sz="2000" dirty="0"/>
              <a:t/>
            </a:r>
            <a:br>
              <a:rPr lang="fa-IR" sz="2000" dirty="0"/>
            </a:br>
            <a:endParaRPr lang="fa-IR" sz="2000" dirty="0"/>
          </a:p>
        </p:txBody>
      </p:sp>
    </p:spTree>
    <p:extLst>
      <p:ext uri="{BB962C8B-B14F-4D97-AF65-F5344CB8AC3E}">
        <p14:creationId xmlns:p14="http://schemas.microsoft.com/office/powerpoint/2010/main" val="10875322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332656"/>
            <a:ext cx="8219791" cy="5493812"/>
          </a:xfrm>
          <a:prstGeom prst="rect">
            <a:avLst/>
          </a:prstGeom>
        </p:spPr>
        <p:txBody>
          <a:bodyPr wrap="square">
            <a:spAutoFit/>
          </a:bodyPr>
          <a:lstStyle/>
          <a:p>
            <a:pPr algn="just">
              <a:lnSpc>
                <a:spcPct val="150000"/>
              </a:lnSpc>
            </a:pPr>
            <a:r>
              <a:rPr lang="fa-IR" dirty="0" smtClean="0">
                <a:cs typeface="B Homa" panose="00000400000000000000" pitchFamily="2" charset="-78"/>
              </a:rPr>
              <a:t>استفاده </a:t>
            </a:r>
            <a:r>
              <a:rPr lang="fa-IR" dirty="0">
                <a:cs typeface="B Homa" panose="00000400000000000000" pitchFamily="2" charset="-78"/>
              </a:rPr>
              <a:t>از يك رنگ با ميزان كمي از رنگ مكمل آن چنانچه به درستي و در اندازه هاي صحيح صورت گرفته باشد نتيجه اي درخشان و چشمگير مي آفريند و بر جذابيت مجموعه رنگي حاضر مي افزايد و مانع غالب شدن كامل يك رنگ بر فضاي اتاق مي شود. </a:t>
            </a:r>
            <a:endParaRPr lang="en-US" dirty="0" smtClean="0">
              <a:cs typeface="B Homa" panose="00000400000000000000" pitchFamily="2" charset="-78"/>
            </a:endParaRPr>
          </a:p>
          <a:p>
            <a:pPr algn="just">
              <a:lnSpc>
                <a:spcPct val="150000"/>
              </a:lnSpc>
            </a:pP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در اين جا به برخي از اصطلاحات متداول طراحان دكوراسيون در ارتباط با رنگ اشاره مي كنيم: </a:t>
            </a:r>
            <a:endParaRPr lang="en-US" dirty="0" smtClean="0">
              <a:cs typeface="B Homa" panose="00000400000000000000" pitchFamily="2" charset="-78"/>
            </a:endParaRPr>
          </a:p>
          <a:p>
            <a:pPr algn="just">
              <a:lnSpc>
                <a:spcPct val="150000"/>
              </a:lnSpc>
            </a:pPr>
            <a:r>
              <a:rPr lang="fa-IR" dirty="0">
                <a:cs typeface="B Homa" panose="00000400000000000000" pitchFamily="2" charset="-78"/>
              </a:rPr>
              <a:t>رنگ هاي آكسان: رنگ هاي تند و درخشاني كه براي زنده كردن و انرژي بخشيدن به يك مجموعه رنگي به آن اضافه مي شوند، مانند رنگ صورتي تند چند كوسن و يك جفت شمع در يك اتاق نشيمن كه با خانواده رنگ كرم رنگ آميزي شده است</a:t>
            </a:r>
            <a:r>
              <a:rPr lang="fa-IR" dirty="0" smtClean="0">
                <a:cs typeface="B Homa" panose="00000400000000000000" pitchFamily="2" charset="-78"/>
              </a:rPr>
              <a:t>.</a:t>
            </a:r>
            <a:endParaRPr lang="en-US" dirty="0" smtClean="0">
              <a:cs typeface="B Homa" panose="00000400000000000000" pitchFamily="2" charset="-78"/>
            </a:endParaRPr>
          </a:p>
          <a:p>
            <a:pPr algn="just">
              <a:lnSpc>
                <a:spcPct val="150000"/>
              </a:lnSpc>
            </a:pP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رنگ زمينه: رنگ زمينه رنگي است كه در بزرگ ترين سطوح و به بيشترين ميزان در يك فضا مورد استفاده قرار گرفته است مانند رنگ ديوارهاي يك اتاق. رنگ زمينه ، اغلب به عنوان پس زمينه اي براي ساير رنگ هاي به كار رفته در اتاق مورد استفاده قرار مي گيرد و ساير رنگ ها مانند رنگ هاي آكسان يا متضاد را در خود جاي مي دهد</a:t>
            </a:r>
            <a:r>
              <a:rPr lang="fa-IR" dirty="0" smtClean="0">
                <a:cs typeface="B Homa" panose="00000400000000000000" pitchFamily="2" charset="-78"/>
              </a:rPr>
              <a:t>.</a:t>
            </a:r>
            <a:endParaRPr lang="en-US" dirty="0"/>
          </a:p>
        </p:txBody>
      </p:sp>
    </p:spTree>
    <p:extLst>
      <p:ext uri="{BB962C8B-B14F-4D97-AF65-F5344CB8AC3E}">
        <p14:creationId xmlns:p14="http://schemas.microsoft.com/office/powerpoint/2010/main" val="2654420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endParaRPr lang="fa-IR" dirty="0"/>
          </a:p>
        </p:txBody>
      </p:sp>
      <p:sp>
        <p:nvSpPr>
          <p:cNvPr id="5" name="Rectangle 4"/>
          <p:cNvSpPr/>
          <p:nvPr/>
        </p:nvSpPr>
        <p:spPr>
          <a:xfrm>
            <a:off x="179512" y="116632"/>
            <a:ext cx="8784976" cy="6036974"/>
          </a:xfrm>
          <a:prstGeom prst="rect">
            <a:avLst/>
          </a:prstGeom>
        </p:spPr>
        <p:txBody>
          <a:bodyPr wrap="square">
            <a:spAutoFit/>
          </a:bodyPr>
          <a:lstStyle/>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متضاد: اين رنگ ها در كنار هم تاثيري چشمگير بر بيننده باقي مي گذارند چنان كه حتي پس از بستن چشم ها اين تاثير تا مدت كوتاهي در ذهن بيننده باقي مي ماند.</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سرد: اين رنگ ها حاوي مقدار زيادي رنگ آبي هستند، به عنوان مثال خاكستري هايي كه شامل مقداري رنگ آبي باشند احساس سردي و سرما را در شما ايجاد مي كنند در حالي كه خاكستري حاوي قرمز يا بنفش قرمز حس گرما را در بيننده القا مي كنند و ويژگي ديگري خواهند داشت. </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مكمل: اين رنگ ها كه در چرخه رنگ در برابر يكديگر قرار دارند در كنار هم نمايي چشمگير و متعادل مي آفرينند. اين رنگ ها هرگز از يك خانواده نيستند و حداكثر تفاوت را با يكديگر دارند. به عنوان مثال مي توان چند كوسن نارنجي تند را در زمينه اي از رنگ آبي نمونه بارزي از اين تركيب در نظر گرفت.</a:t>
            </a:r>
            <a:r>
              <a:rPr lang="fa-IR" sz="2000" dirty="0"/>
              <a:t/>
            </a:r>
            <a:br>
              <a:rPr lang="fa-IR" sz="2000" dirty="0"/>
            </a:br>
            <a:endParaRPr lang="fa-IR" sz="2000" dirty="0"/>
          </a:p>
        </p:txBody>
      </p:sp>
    </p:spTree>
    <p:extLst>
      <p:ext uri="{BB962C8B-B14F-4D97-AF65-F5344CB8AC3E}">
        <p14:creationId xmlns:p14="http://schemas.microsoft.com/office/powerpoint/2010/main" val="28671530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3568" y="692696"/>
            <a:ext cx="7992888" cy="5593839"/>
          </a:xfrm>
          <a:prstGeom prst="rect">
            <a:avLst/>
          </a:prstGeom>
        </p:spPr>
        <p:txBody>
          <a:bodyPr wrap="square">
            <a:spAutoFit/>
          </a:bodyPr>
          <a:lstStyle/>
          <a:p>
            <a:pPr algn="just">
              <a:lnSpc>
                <a:spcPct val="150000"/>
              </a:lnSpc>
            </a:pPr>
            <a:r>
              <a:rPr lang="fa-IR" sz="2000" dirty="0">
                <a:cs typeface="B Homa" panose="00000400000000000000" pitchFamily="2" charset="-78"/>
              </a:rPr>
              <a:t>رنگ هاي غالب: رنگ غالب هميشه رنگي كه در بزرگترين سطوح و به بيشترين ميزان در مجموعه اي به كار رفته ، نيست بلكه رنگي است كه بيش از بقيه رنگ ها نظر را به خود جلب مي كند</a:t>
            </a:r>
            <a:r>
              <a:rPr lang="fa-IR" sz="2000" dirty="0" smtClean="0">
                <a:cs typeface="B Homa" panose="00000400000000000000" pitchFamily="2" charset="-78"/>
              </a:rPr>
              <a:t>.</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يك خانواده رنگي: شامل مجموعه اي از رنگ ها مي شود كه به نوعي با يكديگر مرتبط هستند براي مثال خانواده آبي شامل مجموعه اي از رنگ هاي آبي است كه از يك سو با آبي سبزها شروع مي شود و از سوي ديگر به رنگ هاي آبي بنفش ختم مي شود. خانواده قهوه اي از رنگ قهوه اي و قهوه اي خاكستري تا پرده هاي نارنجي و قرمز را شامل مي شود</a:t>
            </a:r>
            <a:r>
              <a:rPr lang="fa-IR" sz="2000" dirty="0" smtClean="0">
                <a:cs typeface="B Homa" panose="00000400000000000000" pitchFamily="2" charset="-78"/>
              </a:rPr>
              <a:t>.</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گرم: اين رنگ ها محتوي مقدار قابل ملاحظه اي قرمز هستند. حتي برخي از آبي ها نيز ممكن است به واسطه وجود مقداري قرمز در آنها در اين مجموعه جاي بگيرند</a:t>
            </a:r>
            <a:r>
              <a:rPr lang="fa-IR" sz="2000" dirty="0" smtClean="0">
                <a:cs typeface="B Homa" panose="00000400000000000000" pitchFamily="2" charset="-78"/>
              </a:rPr>
              <a:t>.</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هم پرده: اينها رنگ هايي هستند مانند رنگ زرد پررنگ و آبي پررنگ ، اين رنگ ها لزوماً از يك خانواده نيستند بلكه هر دو داراي ميزان مساوي از رنگ قرمز يا آبي هستند و هيچ يك بر ديگري غلبه نمي يابند</a:t>
            </a:r>
            <a:r>
              <a:rPr lang="fa-IR" sz="2000" dirty="0" smtClean="0">
                <a:cs typeface="B Homa" panose="00000400000000000000" pitchFamily="2" charset="-78"/>
              </a:rPr>
              <a:t>.</a:t>
            </a:r>
            <a:endParaRPr lang="en-US" sz="2000" dirty="0">
              <a:cs typeface="B Homa" panose="00000400000000000000" pitchFamily="2" charset="-78"/>
            </a:endParaRPr>
          </a:p>
        </p:txBody>
      </p:sp>
    </p:spTree>
    <p:extLst>
      <p:ext uri="{BB962C8B-B14F-4D97-AF65-F5344CB8AC3E}">
        <p14:creationId xmlns:p14="http://schemas.microsoft.com/office/powerpoint/2010/main" val="38675346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5536" y="260648"/>
            <a:ext cx="8496944" cy="6555641"/>
          </a:xfrm>
          <a:prstGeom prst="rect">
            <a:avLst/>
          </a:prstGeom>
        </p:spPr>
        <p:txBody>
          <a:bodyPr wrap="square">
            <a:spAutoFit/>
          </a:bodyPr>
          <a:lstStyle/>
          <a:p>
            <a:pPr>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خنثي و رنگ سفيد</a:t>
            </a:r>
            <a:br>
              <a:rPr lang="fa-IR" sz="2000" dirty="0">
                <a:cs typeface="B Homa" panose="00000400000000000000" pitchFamily="2" charset="-78"/>
              </a:rPr>
            </a:br>
            <a:r>
              <a:rPr lang="fa-IR" sz="2000" dirty="0">
                <a:cs typeface="B Homa" panose="00000400000000000000" pitchFamily="2" charset="-78"/>
              </a:rPr>
              <a:t>سفيد سمبل خلوص، بيگناهي، پاکي، آرامش و صلح است.</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سفيد القاء کننده آرامش، صفا و آسايشاست. سفيد به همراه خلوصش، يکي از کاربردي ترين رنگ ها در طراحي دکوراسيوني يک فضااست زيرا که با همه رنگ ها قابل ترکيب است. ( منظور از ترکيب در اين مباحث، کنار همقرارگيري رنگ ها در يک کمپوزسيون ( ترکيب ) رنگي در فضا است.)</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به </a:t>
            </a:r>
            <a:r>
              <a:rPr lang="fa-IR" sz="2000" dirty="0" smtClean="0">
                <a:cs typeface="B Homa" panose="00000400000000000000" pitchFamily="2" charset="-78"/>
              </a:rPr>
              <a:t>کارگيري رنگ </a:t>
            </a:r>
            <a:r>
              <a:rPr lang="fa-IR" sz="2000" dirty="0">
                <a:cs typeface="B Homa" panose="00000400000000000000" pitchFamily="2" charset="-78"/>
              </a:rPr>
              <a:t>سفيد در فضا به خصوص براي پوشش هاي اصلي، آن مکان را روشن تر و بزرگتر جلوه ميدهد. بنابراين براي فضاهاي کوچک و کم نور انتخاب ايده آلي است. سفيد خالص هنگامي کهبا نور طبيعي نور پردازي مي شود، يک رنگ گرم را ايجاد مي کند ولي در زير نورهايمصنوعي به نظر سرد مي رسد. در نتيجه با اضافه کردن نورهاي زرد، قرمز و قهوه اي درکنار نور مصنوعي مانند فلورسنت و يا افزودن لوازمي به يک و يا چند رنگ ياد شده درمحيط تغيير مي کند. </a:t>
            </a:r>
            <a:r>
              <a:rPr lang="fa-IR" sz="2000" dirty="0"/>
              <a:t/>
            </a:r>
            <a:br>
              <a:rPr lang="fa-IR" sz="2000" dirty="0"/>
            </a:br>
            <a:endParaRPr lang="fa-IR" sz="2000" dirty="0"/>
          </a:p>
        </p:txBody>
      </p:sp>
    </p:spTree>
    <p:extLst>
      <p:ext uri="{BB962C8B-B14F-4D97-AF65-F5344CB8AC3E}">
        <p14:creationId xmlns:p14="http://schemas.microsoft.com/office/powerpoint/2010/main" val="31383650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476672"/>
            <a:ext cx="7884368" cy="2362185"/>
          </a:xfrm>
          <a:prstGeom prst="rect">
            <a:avLst/>
          </a:prstGeom>
        </p:spPr>
        <p:txBody>
          <a:bodyPr wrap="square">
            <a:spAutoFit/>
          </a:bodyPr>
          <a:lstStyle/>
          <a:p>
            <a:pPr algn="just">
              <a:lnSpc>
                <a:spcPct val="150000"/>
              </a:lnSpc>
            </a:pPr>
            <a:r>
              <a:rPr lang="fa-IR" sz="2000" dirty="0">
                <a:cs typeface="B Homa" panose="00000400000000000000" pitchFamily="2" charset="-78"/>
              </a:rPr>
              <a:t>اين رنگ ها از کيفيت سفيد نمي کاهند بلکه آن را گرم تر مي کنند. رنگ سفيد براي فضاهائي با عناصر معماري قديمي و يا جهت ايجاد هماهنگي بين سبک هايکاملاً مجزاي معماري بسيار ايده آل است. براي حفظ آرامش فضايي با سطوح سفيد مي تواناز لوازمي با رنگ هاي خنثي و بافت هاي طبيعي مانند چوب استفاده نمود و براي ايجادتضادهاي ظريف و زيبا، تعدادي رنگ هاي دراماتيک نيز به اين ترکيب افزود.</a:t>
            </a:r>
            <a:endParaRPr lang="en-US" sz="2000" dirty="0"/>
          </a:p>
        </p:txBody>
      </p:sp>
    </p:spTree>
    <p:extLst>
      <p:ext uri="{BB962C8B-B14F-4D97-AF65-F5344CB8AC3E}">
        <p14:creationId xmlns:p14="http://schemas.microsoft.com/office/powerpoint/2010/main" val="9686547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188640"/>
            <a:ext cx="8280920" cy="5593839"/>
          </a:xfrm>
          <a:prstGeom prst="rect">
            <a:avLst/>
          </a:prstGeom>
        </p:spPr>
        <p:txBody>
          <a:bodyPr wrap="square">
            <a:spAutoFit/>
          </a:bodyPr>
          <a:lstStyle/>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a:t>
            </a:r>
            <a:r>
              <a:rPr lang="fa-IR" sz="2000" dirty="0" smtClean="0">
                <a:cs typeface="B Homa" panose="00000400000000000000" pitchFamily="2" charset="-78"/>
              </a:rPr>
              <a:t>خنثي</a:t>
            </a:r>
            <a:endParaRPr lang="en-US" sz="20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رنگ هاي خنثي، رنگ هايي هستند که از ميزانزيادي سفيد برخوردار بوده ولي به هيچ يک از رنگ هاي اوليه و ثانويه متمايل نيستند. با اين تعريف رنگ هاي کم مايه مانند صورتي کم رنگ يا آبي آسماني جز رنگ هاي </a:t>
            </a:r>
            <a:r>
              <a:rPr lang="fa-IR" sz="2000" dirty="0" smtClean="0">
                <a:cs typeface="B Homa" panose="00000400000000000000" pitchFamily="2" charset="-78"/>
              </a:rPr>
              <a:t>خنثي</a:t>
            </a:r>
            <a:r>
              <a:rPr lang="en-US" sz="2000" dirty="0" smtClean="0">
                <a:cs typeface="B Homa" panose="00000400000000000000" pitchFamily="2" charset="-78"/>
              </a:rPr>
              <a:t> </a:t>
            </a:r>
            <a:r>
              <a:rPr lang="fa-IR" sz="2000" dirty="0" smtClean="0">
                <a:cs typeface="B Homa" panose="00000400000000000000" pitchFamily="2" charset="-78"/>
              </a:rPr>
              <a:t>محسوب </a:t>
            </a:r>
            <a:r>
              <a:rPr lang="fa-IR" sz="2000" dirty="0">
                <a:cs typeface="B Homa" panose="00000400000000000000" pitchFamily="2" charset="-78"/>
              </a:rPr>
              <a:t>نمي شوند ولي رنگ کرم يکي از رنگ هاي خنثي به حساب مي آيد. همين مسئله درمورد خاکستري روشن که از مشکي نشأت گرفته است نيز صدق مي کند. رنگ هاي خنثي دربسياري از مواد طبيعي مانند سنگ ها، خاک، زمين، چوب ، حصير، شن و امثال اينها و يادر برخي از موارد مصنوعي مانند فلز، شيشه، سيمان و غيره ديده مي شوند. رنگ هاي خنثيدر دنياي دکوراسيون از اهميت بسياري برخوردار بوده و کاربردي هستند. خنثي بودن آنهابه اين معناست که مي توانيد به راحتي در کنار هر رنگ ديگري بدون احتمال وجود از دسترفتن زيبايي هاي هر يک به خصوص رنگ ها، ترکيبي مناسب در فضا ايجاد کرد. </a:t>
            </a:r>
          </a:p>
        </p:txBody>
      </p:sp>
    </p:spTree>
    <p:extLst>
      <p:ext uri="{BB962C8B-B14F-4D97-AF65-F5344CB8AC3E}">
        <p14:creationId xmlns:p14="http://schemas.microsoft.com/office/powerpoint/2010/main" val="26471852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404664"/>
            <a:ext cx="8028384" cy="4708981"/>
          </a:xfrm>
          <a:prstGeom prst="rect">
            <a:avLst/>
          </a:prstGeom>
        </p:spPr>
        <p:txBody>
          <a:bodyPr wrap="square">
            <a:spAutoFit/>
          </a:bodyPr>
          <a:lstStyle/>
          <a:p>
            <a:pPr algn="just">
              <a:lnSpc>
                <a:spcPct val="150000"/>
              </a:lnSpc>
            </a:pPr>
            <a:r>
              <a:rPr lang="fa-IR" sz="2000" dirty="0">
                <a:cs typeface="B Homa" panose="00000400000000000000" pitchFamily="2" charset="-78"/>
              </a:rPr>
              <a:t>با توجه </a:t>
            </a:r>
            <a:r>
              <a:rPr lang="fa-IR" sz="2000" dirty="0" smtClean="0">
                <a:cs typeface="B Homa" panose="00000400000000000000" pitchFamily="2" charset="-78"/>
              </a:rPr>
              <a:t>به</a:t>
            </a:r>
            <a:r>
              <a:rPr lang="en-US" sz="2000" dirty="0" smtClean="0">
                <a:cs typeface="B Homa" panose="00000400000000000000" pitchFamily="2" charset="-78"/>
              </a:rPr>
              <a:t> </a:t>
            </a:r>
            <a:r>
              <a:rPr lang="fa-IR" sz="2000" dirty="0" smtClean="0">
                <a:cs typeface="B Homa" panose="00000400000000000000" pitchFamily="2" charset="-78"/>
              </a:rPr>
              <a:t>آنکه </a:t>
            </a:r>
            <a:r>
              <a:rPr lang="fa-IR" sz="2000" dirty="0">
                <a:cs typeface="B Homa" panose="00000400000000000000" pitchFamily="2" charset="-78"/>
              </a:rPr>
              <a:t>اين رنگ ها نيز آرام بخش و ملايم هستند. با پوشش ديوار به يکي از آنها مي توانپس زمينه خوبي براي نصب تابلو ، نوارهاي چاپي و کاغذي ، پرده ها به طور کليديوارکوب ها فراهم آورد. اگر فضا به قدري از لوازم دکوراسيوني پر شده باشد که احساسآرامش را بر هم ريزند، يکي از راههاي ايجاد تعادل در محيط با حفظ همان وسائل، رنگ</a:t>
            </a:r>
            <a:r>
              <a:rPr lang="en-US" sz="2000" dirty="0">
                <a:cs typeface="B Homa" panose="00000400000000000000" pitchFamily="2" charset="-78"/>
              </a:rPr>
              <a:t> </a:t>
            </a:r>
            <a:r>
              <a:rPr lang="fa-IR" sz="2000" dirty="0">
                <a:cs typeface="B Homa" panose="00000400000000000000" pitchFamily="2" charset="-78"/>
              </a:rPr>
              <a:t>آميزي سطوح اصلي يا تعويض پوشش هاي ثانويه مانند رومبلي، پرده و غيره به يکي از رنگهاي خنثي است. </a:t>
            </a:r>
            <a:endParaRPr lang="en-US" sz="2000" dirty="0" smtClean="0">
              <a:cs typeface="B Homa" panose="00000400000000000000" pitchFamily="2" charset="-78"/>
            </a:endParaRPr>
          </a:p>
          <a:p>
            <a:pPr algn="just">
              <a:lnSpc>
                <a:spcPct val="150000"/>
              </a:lnSpc>
            </a:pPr>
            <a:r>
              <a:rPr lang="fa-IR" sz="2000" dirty="0">
                <a:cs typeface="B Homa" panose="00000400000000000000" pitchFamily="2" charset="-78"/>
              </a:rPr>
              <a:t>هنگامي که قصد داريد قسمتي از فضا مانند يک ديوار، در، پنجره و ياحتي خرده ريزهايي مانند دستگيره، چوب پرده و به طور کلي هر وسيله اي که در محيطوجود دارد به محض ورود بيننده به داخل، نظر او را جلب نکند. آنها را به يکي از رنگهاي خنثي رنگ آميزي کرده و يا رنگ خنثي را در انتخاب آنها در نظر بگيريد.</a:t>
            </a:r>
          </a:p>
        </p:txBody>
      </p:sp>
    </p:spTree>
    <p:extLst>
      <p:ext uri="{BB962C8B-B14F-4D97-AF65-F5344CB8AC3E}">
        <p14:creationId xmlns:p14="http://schemas.microsoft.com/office/powerpoint/2010/main" val="1585734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576" y="908720"/>
            <a:ext cx="7704856" cy="5132174"/>
          </a:xfrm>
          <a:prstGeom prst="rect">
            <a:avLst/>
          </a:prstGeom>
        </p:spPr>
        <p:txBody>
          <a:bodyPr wrap="square">
            <a:spAutoFit/>
          </a:bodyPr>
          <a:lstStyle/>
          <a:p>
            <a:pPr algn="just">
              <a:lnSpc>
                <a:spcPct val="150000"/>
              </a:lnSpc>
            </a:pPr>
            <a:r>
              <a:rPr lang="fa-IR" sz="2000" dirty="0">
                <a:cs typeface="B Homa" panose="00000400000000000000" pitchFamily="2" charset="-78"/>
              </a:rPr>
              <a:t>بر این اساس، هدف معماری داخلی، بهبود عملکرد فیزیکی و روانی فضا برای راحت سازی زندگی در آن است. فضای معماری بدون معماری داخلی یا اصلاً قابل استفاده نیست و یا در صورت قابل استفاده بودن، کارآیی لازم و بهینه را نخواهد داشت</a:t>
            </a:r>
            <a:r>
              <a:rPr lang="en-US" sz="2000" dirty="0">
                <a:cs typeface="B Homa" panose="00000400000000000000" pitchFamily="2" charset="-78"/>
              </a:rPr>
              <a:t>.</a:t>
            </a:r>
            <a:br>
              <a:rPr lang="en-US" sz="2000" dirty="0">
                <a:cs typeface="B Homa" panose="00000400000000000000" pitchFamily="2" charset="-78"/>
              </a:rPr>
            </a:b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معماری داخلی زندگی همه آحاد جامعه را تحت تأثیر قرار میدهد و تأثیرات آن در زندگی به وضوح قابل مشاهده است. از اینرو موضوع معماری داخلی به هیچ وجه محدود به اقشار مرفه و خانه های اعیانی نیست. معماری داخلی میتواند برای کل جامعه و طبقات کم درآمد هم مفید باشد</a:t>
            </a:r>
            <a:r>
              <a:rPr lang="en-US" sz="2000" dirty="0">
                <a:cs typeface="B Homa" panose="00000400000000000000" pitchFamily="2" charset="-78"/>
              </a:rPr>
              <a:t>. </a:t>
            </a:r>
            <a:r>
              <a:rPr lang="fa-IR" sz="2000" dirty="0">
                <a:cs typeface="B Homa" panose="00000400000000000000" pitchFamily="2" charset="-78"/>
              </a:rPr>
              <a:t>اگر قناعت را اصل اساسی امروز جامعه بدانیم و قصد داشته باشیم امکان زندگی راحت را در فضای 40 یا 60 متری آپارتمان­ها فراهم کنیم، معماری داخلی یک ضرورت گریزناپذیر خواهد بود. طراحی داخلی میتواند به ما نشان دهد که در این فضای کوچک چطور و با چه وسایلی باید زندگی کنیم</a:t>
            </a:r>
          </a:p>
        </p:txBody>
      </p:sp>
    </p:spTree>
    <p:extLst>
      <p:ext uri="{BB962C8B-B14F-4D97-AF65-F5344CB8AC3E}">
        <p14:creationId xmlns:p14="http://schemas.microsoft.com/office/powerpoint/2010/main" val="20116849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260648"/>
            <a:ext cx="8424936" cy="6555641"/>
          </a:xfrm>
          <a:prstGeom prst="rect">
            <a:avLst/>
          </a:prstGeom>
        </p:spPr>
        <p:txBody>
          <a:bodyPr wrap="square">
            <a:spAutoFit/>
          </a:bodyPr>
          <a:lstStyle/>
          <a:p>
            <a:pPr algn="just">
              <a:lnSpc>
                <a:spcPct val="150000"/>
              </a:lnSpc>
            </a:pPr>
            <a:r>
              <a:rPr lang="fa-IR" sz="2000" dirty="0" smtClean="0">
                <a:cs typeface="B Homa" panose="00000400000000000000" pitchFamily="2" charset="-78"/>
              </a:rPr>
              <a:t>از </a:t>
            </a:r>
            <a:r>
              <a:rPr lang="fa-IR" sz="2000" dirty="0">
                <a:cs typeface="B Homa" panose="00000400000000000000" pitchFamily="2" charset="-78"/>
              </a:rPr>
              <a:t>اين خاصيت رنگ هاي خنثي براي رفع عيوب معماري و شکستگي ها و فرورفتگي هامي توان بهره زيادي کسب کرد. به عنوان مثال با رنگ آميزي بخشي از فضا که داراي مشکلساختاري است و شما نمي خواهيد فوري مورد توجه بيننده قرار بگيريد، توسط يکي از رنگهاي خنثي به راحتي مي توانيد آن را در نظر اول بپوشانيد. به کارگيري رنگ هاي خنثيدر محيط نيز با اهداف گوناگون دکوراسيوني صورت مي گيرد.</a:t>
            </a:r>
            <a:br>
              <a:rPr lang="fa-IR" sz="2000" dirty="0">
                <a:cs typeface="B Homa" panose="00000400000000000000" pitchFamily="2" charset="-78"/>
              </a:rPr>
            </a:br>
            <a:r>
              <a:rPr lang="fa-IR" sz="2000" dirty="0">
                <a:cs typeface="B Homa" panose="00000400000000000000" pitchFamily="2" charset="-78"/>
              </a:rPr>
              <a:t>نصب تابلوئي به رنگزرد، با خاصيت گرم در فضايي که اغلب پوشش ها و لوازم دکوراسيوني آن از رنگ هاي خنثي انتخاب شده است، مي تواند داراي دو هدف باشد</a:t>
            </a:r>
            <a:r>
              <a:rPr lang="fa-IR" sz="2000" dirty="0" smtClean="0">
                <a:cs typeface="B Homa" panose="00000400000000000000" pitchFamily="2" charset="-78"/>
              </a:rPr>
              <a:t>:</a:t>
            </a:r>
            <a:endParaRPr lang="en-US" sz="20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1. جلب نظر بيننده به طرف اثرهنري تابلو </a:t>
            </a:r>
            <a:endParaRPr lang="en-US" sz="2000" dirty="0" smtClean="0">
              <a:cs typeface="B Homa" panose="00000400000000000000" pitchFamily="2" charset="-78"/>
            </a:endParaRPr>
          </a:p>
          <a:p>
            <a:pPr algn="just">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2. تغيير فضاي يکنواختي با عنصري با رنگ آميزي گرمتر و انرژي دارتر. رنگ هاي خنثي درپرده هاي مختلف از روشن تا تيره وجود دارند و به لحاظ سبک جزء ترکيبات رنگي مورداستفاده در سبک کلاسيک هستند</a:t>
            </a:r>
            <a:r>
              <a:rPr lang="fa-IR" sz="2000" dirty="0" smtClean="0">
                <a:cs typeface="B Homa" panose="00000400000000000000" pitchFamily="2" charset="-78"/>
              </a:rPr>
              <a:t>.</a:t>
            </a:r>
            <a:endParaRPr lang="en-US" sz="2000" dirty="0" smtClean="0">
              <a:cs typeface="B Homa" panose="00000400000000000000" pitchFamily="2" charset="-78"/>
            </a:endParaRPr>
          </a:p>
          <a:p>
            <a:pPr algn="just">
              <a:lnSpc>
                <a:spcPct val="150000"/>
              </a:lnSpc>
            </a:pPr>
            <a:endParaRPr lang="fa-IR" sz="2000" dirty="0"/>
          </a:p>
        </p:txBody>
      </p:sp>
    </p:spTree>
    <p:extLst>
      <p:ext uri="{BB962C8B-B14F-4D97-AF65-F5344CB8AC3E}">
        <p14:creationId xmlns:p14="http://schemas.microsoft.com/office/powerpoint/2010/main" val="2616772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515288"/>
            <a:ext cx="7920880" cy="2823850"/>
          </a:xfrm>
          <a:prstGeom prst="rect">
            <a:avLst/>
          </a:prstGeom>
        </p:spPr>
        <p:txBody>
          <a:bodyPr wrap="square">
            <a:spAutoFit/>
          </a:bodyPr>
          <a:lstStyle/>
          <a:p>
            <a:pPr algn="just">
              <a:lnSpc>
                <a:spcPct val="150000"/>
              </a:lnSpc>
            </a:pPr>
            <a:r>
              <a:rPr lang="fa-IR" sz="2000" dirty="0">
                <a:cs typeface="B Homa" panose="00000400000000000000" pitchFamily="2" charset="-78"/>
              </a:rPr>
              <a:t>به عنوان نمونه اگر طراح داخلي به لزوم جلوهدادن فرورفتگي در کنار پنجره و پله تأکيد داشت به طور قطع يک و يا ترکيبي از چندرنگ گرم را در کنار رنگ هاي ملايم و خنثي به کار مي برد تا به اين ترتيب نظر هربيننده در حال عبور از آن محيط را به خود جلب کند. ولي اکنون با انتخاب اغلب پوششهاي محيط به رنگ هاي خنثي مقصودي برعکس داشته و ممکن است هنگامي که فردي از پايينبه بالا آمده و يا از پله ها به طبقه پايين مي رود حتي اين فضا را ناديده بگذرد.</a:t>
            </a:r>
            <a:endParaRPr lang="en-US" sz="2000" dirty="0">
              <a:cs typeface="B Homa" panose="00000400000000000000" pitchFamily="2" charset="-78"/>
            </a:endParaRPr>
          </a:p>
        </p:txBody>
      </p:sp>
    </p:spTree>
    <p:extLst>
      <p:ext uri="{BB962C8B-B14F-4D97-AF65-F5344CB8AC3E}">
        <p14:creationId xmlns:p14="http://schemas.microsoft.com/office/powerpoint/2010/main" val="9452468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60648"/>
            <a:ext cx="8712968" cy="6036974"/>
          </a:xfrm>
          <a:prstGeom prst="rect">
            <a:avLst/>
          </a:prstGeom>
        </p:spPr>
        <p:txBody>
          <a:bodyPr wrap="square">
            <a:spAutoFit/>
          </a:bodyPr>
          <a:lstStyle/>
          <a:p>
            <a:pPr>
              <a:lnSpc>
                <a:spcPct val="150000"/>
              </a:lnSpc>
            </a:pPr>
            <a:r>
              <a:rPr lang="fa-IR" sz="2000" dirty="0">
                <a:cs typeface="B Homa" panose="00000400000000000000" pitchFamily="2" charset="-78"/>
              </a:rPr>
              <a:t>تأثيرات حاصل ازرنگ ها</a:t>
            </a:r>
            <a:br>
              <a:rPr lang="fa-IR" sz="2000" dirty="0">
                <a:cs typeface="B Homa" panose="00000400000000000000" pitchFamily="2" charset="-78"/>
              </a:rPr>
            </a:br>
            <a:r>
              <a:rPr lang="fa-IR" sz="2000" dirty="0">
                <a:cs typeface="B Homa" panose="00000400000000000000" pitchFamily="2" charset="-78"/>
              </a:rPr>
              <a:t>رنگ ها در دو بستر اصلي در محيط حضورمي يابند</a:t>
            </a:r>
            <a:r>
              <a:rPr lang="fa-IR" sz="2000" dirty="0" smtClean="0">
                <a:cs typeface="B Homa" panose="00000400000000000000" pitchFamily="2" charset="-78"/>
              </a:rPr>
              <a:t>:</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1. پوشش هاي اصلي فضاها شامل ديوارها، کف ها، سقف ها و درها</a:t>
            </a:r>
            <a:r>
              <a:rPr lang="fa-IR" sz="2000" dirty="0" smtClean="0">
                <a:cs typeface="B Homa" panose="00000400000000000000" pitchFamily="2" charset="-78"/>
              </a:rPr>
              <a:t>.</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2. لوازم دکوراسيون شامل مبلمان، پرده ها، فرش و غيره.</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در مقام مقايسه اين دو قالب با هم، به لحاظ نقش دکوراسيوني شان در محيط، پوشش هاي فضا ازاهميت بيشتري برخوردار مي باشند زيرا که نسبت به لوازم دکوراسيوني ثابت تر بوده وبه گونه اي نقش پس زمينه را براي آن لوازم اجرا مي کنند.</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در ميان اين پوششها، ديوارها به جهت وسعت حضورشان در فضا، جايگاه ويژه اي داشته و ميزان تأثيرگذاريشان بر ديگر لوازم دکوراسيوني بسيار چشمگيرتر است. گذشته از موضوع تأثير برروي ديگر لوازم محيط، ديوارها و رنگ انتخابشان در تغيير وسعت و نور فضا نيز بسيارمؤثر است.</a:t>
            </a:r>
            <a:r>
              <a:rPr lang="fa-IR" sz="2000" dirty="0"/>
              <a:t/>
            </a:r>
            <a:br>
              <a:rPr lang="fa-IR" sz="2000" dirty="0"/>
            </a:br>
            <a:endParaRPr lang="fa-IR" sz="2000" dirty="0"/>
          </a:p>
        </p:txBody>
      </p:sp>
      <p:pic>
        <p:nvPicPr>
          <p:cNvPr id="3" name="Picture 2" descr="http://www.hamseda.ir/files/fa/news/1388/10/17/12262_532.jpg"/>
          <p:cNvPicPr/>
          <p:nvPr/>
        </p:nvPicPr>
        <p:blipFill>
          <a:blip r:embed="rId2"/>
          <a:srcRect/>
          <a:stretch>
            <a:fillRect/>
          </a:stretch>
        </p:blipFill>
        <p:spPr bwMode="auto">
          <a:xfrm>
            <a:off x="107505" y="291302"/>
            <a:ext cx="2880320" cy="2345610"/>
          </a:xfrm>
          <a:prstGeom prst="rect">
            <a:avLst/>
          </a:prstGeom>
          <a:noFill/>
          <a:ln w="9525">
            <a:noFill/>
            <a:miter lim="800000"/>
            <a:headEnd/>
            <a:tailEnd/>
          </a:ln>
        </p:spPr>
      </p:pic>
    </p:spTree>
    <p:extLst>
      <p:ext uri="{BB962C8B-B14F-4D97-AF65-F5344CB8AC3E}">
        <p14:creationId xmlns:p14="http://schemas.microsoft.com/office/powerpoint/2010/main" val="12537014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404664"/>
            <a:ext cx="8062936" cy="4208844"/>
          </a:xfrm>
          <a:prstGeom prst="rect">
            <a:avLst/>
          </a:prstGeom>
        </p:spPr>
        <p:txBody>
          <a:bodyPr wrap="square">
            <a:spAutoFit/>
          </a:bodyPr>
          <a:lstStyle/>
          <a:p>
            <a:pPr algn="just">
              <a:lnSpc>
                <a:spcPct val="150000"/>
              </a:lnSpc>
            </a:pPr>
            <a:r>
              <a:rPr lang="fa-IR" sz="2000" b="1" dirty="0">
                <a:cs typeface="B Homa" panose="00000400000000000000" pitchFamily="2" charset="-78"/>
              </a:rPr>
              <a:t>رنگ‌های</a:t>
            </a:r>
            <a:r>
              <a:rPr lang="en-US" sz="2000" b="1" dirty="0">
                <a:cs typeface="B Homa" panose="00000400000000000000" pitchFamily="2" charset="-78"/>
              </a:rPr>
              <a:t> </a:t>
            </a:r>
            <a:r>
              <a:rPr lang="fa-IR" sz="2000" b="1" dirty="0">
                <a:cs typeface="B Homa" panose="00000400000000000000" pitchFamily="2" charset="-78"/>
              </a:rPr>
              <a:t>گرم</a:t>
            </a:r>
            <a:r>
              <a:rPr lang="en-US" sz="2000" b="1" dirty="0">
                <a:cs typeface="B Homa" panose="00000400000000000000" pitchFamily="2" charset="-78"/>
              </a:rPr>
              <a:t> </a:t>
            </a:r>
            <a:r>
              <a:rPr lang="fa-IR" sz="2000" b="1" dirty="0">
                <a:cs typeface="B Homa" panose="00000400000000000000" pitchFamily="2" charset="-78"/>
              </a:rPr>
              <a:t>و</a:t>
            </a:r>
            <a:r>
              <a:rPr lang="en-US" sz="2000" b="1" dirty="0">
                <a:cs typeface="B Homa" panose="00000400000000000000" pitchFamily="2" charset="-78"/>
              </a:rPr>
              <a:t> </a:t>
            </a:r>
            <a:r>
              <a:rPr lang="fa-IR" sz="2000" b="1" dirty="0">
                <a:cs typeface="B Homa" panose="00000400000000000000" pitchFamily="2" charset="-78"/>
              </a:rPr>
              <a:t>سرد</a:t>
            </a:r>
            <a:r>
              <a:rPr lang="en-US" sz="2000" b="1" dirty="0">
                <a:cs typeface="B Homa" panose="00000400000000000000" pitchFamily="2" charset="-78"/>
              </a:rPr>
              <a:t> :</a:t>
            </a:r>
            <a:endParaRPr lang="en-US" sz="2000" dirty="0">
              <a:cs typeface="B Homa" panose="00000400000000000000" pitchFamily="2" charset="-78"/>
            </a:endParaRPr>
          </a:p>
          <a:p>
            <a:pPr algn="just">
              <a:lnSpc>
                <a:spcPct val="150000"/>
              </a:lnSpc>
            </a:pPr>
            <a:r>
              <a:rPr lang="fa-IR" sz="2000" dirty="0">
                <a:cs typeface="B Homa" panose="00000400000000000000" pitchFamily="2" charset="-78"/>
              </a:rPr>
              <a:t>انواع رنگ‌های قرمز، زرد و نارنجی در چرخه رنگ، گرم هستند و با افزایش آدرنالین موجب بالا رفتن فشار خون، افزایش تنفس و در نهایت افزایش درجه حرارت و احساس گرما می‌شوند.  رنگ‌های پررنگ‌تر احساس بیشتری ایجاد می‌كنند</a:t>
            </a:r>
            <a:r>
              <a:rPr lang="en-US" sz="2000" dirty="0">
                <a:cs typeface="B Homa" panose="00000400000000000000" pitchFamily="2" charset="-78"/>
              </a:rPr>
              <a:t>.</a:t>
            </a:r>
          </a:p>
          <a:p>
            <a:pPr algn="just">
              <a:lnSpc>
                <a:spcPct val="150000"/>
              </a:lnSpc>
            </a:pPr>
            <a:r>
              <a:rPr lang="fa-IR" sz="2000" dirty="0">
                <a:cs typeface="B Homa" panose="00000400000000000000" pitchFamily="2" charset="-78"/>
              </a:rPr>
              <a:t>رنگ‌های سبز و آبی در چرخه رنگ سردند، ضربان قلب را كم كرده، ماهیچه‌ها را ریلكس و دمای بدن را پایین می‌آورند و حس سرما می‌دهند</a:t>
            </a:r>
            <a:r>
              <a:rPr lang="en-US" sz="2000" dirty="0">
                <a:cs typeface="B Homa" panose="00000400000000000000" pitchFamily="2" charset="-78"/>
              </a:rPr>
              <a:t>.</a:t>
            </a:r>
          </a:p>
          <a:p>
            <a:pPr algn="just">
              <a:lnSpc>
                <a:spcPct val="150000"/>
              </a:lnSpc>
            </a:pPr>
            <a:r>
              <a:rPr lang="fa-IR" sz="2000" dirty="0">
                <a:cs typeface="B Homa" panose="00000400000000000000" pitchFamily="2" charset="-78"/>
              </a:rPr>
              <a:t>بنفش می‌تواند بسته به درصد رنگ‌های تشكیل‌دهنده آن هم گرم و هم سرد باشد. اگر رنگ آبی آن بیشتر باشد، سرد و اگر قرمز بیشتر باشد، گرم خواهد بود. از ویژگی‌ها رنگ‌ها به نفع خود در دكوراسیون استفاده كنید</a:t>
            </a:r>
            <a:r>
              <a:rPr lang="en-US" sz="2000" dirty="0">
                <a:cs typeface="B Homa" panose="00000400000000000000" pitchFamily="2" charset="-78"/>
              </a:rPr>
              <a:t>.</a:t>
            </a:r>
            <a:endParaRPr lang="fa-IR" sz="2000" dirty="0">
              <a:cs typeface="B Homa" panose="00000400000000000000" pitchFamily="2" charset="-78"/>
            </a:endParaRPr>
          </a:p>
        </p:txBody>
      </p:sp>
    </p:spTree>
    <p:extLst>
      <p:ext uri="{BB962C8B-B14F-4D97-AF65-F5344CB8AC3E}">
        <p14:creationId xmlns:p14="http://schemas.microsoft.com/office/powerpoint/2010/main" val="39647011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095922" y="525855"/>
            <a:ext cx="1010334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3200" b="1" i="0" u="none" strike="noStrike" cap="none" normalizeH="0" baseline="0" dirty="0" smtClean="0">
                <a:ln>
                  <a:noFill/>
                </a:ln>
                <a:solidFill>
                  <a:srgbClr val="006400"/>
                </a:solidFill>
                <a:effectLst/>
                <a:latin typeface="Calibri" pitchFamily="34" charset="0"/>
                <a:ea typeface="Times New Roman" pitchFamily="18" charset="0"/>
                <a:cs typeface="B Homa" panose="00000400000000000000" pitchFamily="2" charset="-78"/>
              </a:rPr>
              <a:t>رنگ</a:t>
            </a:r>
            <a:r>
              <a:rPr kumimoji="0" lang="fa-IR" sz="3200" b="1" i="0" u="none" strike="noStrike" cap="none" normalizeH="0" baseline="0" dirty="0" smtClean="0">
                <a:ln>
                  <a:noFill/>
                </a:ln>
                <a:solidFill>
                  <a:srgbClr val="006400"/>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006400"/>
                </a:solidFill>
                <a:effectLst/>
                <a:latin typeface="Calibri" pitchFamily="34" charset="0"/>
                <a:ea typeface="Times New Roman" pitchFamily="18" charset="0"/>
                <a:cs typeface="B Homa" panose="00000400000000000000" pitchFamily="2" charset="-78"/>
              </a:rPr>
              <a:t>سبز</a:t>
            </a:r>
            <a:r>
              <a:rPr kumimoji="0" lang="fa-IR" sz="3200" b="1" i="0" u="none" strike="noStrike" cap="none" normalizeH="0" baseline="0" dirty="0" smtClean="0">
                <a:ln>
                  <a:noFill/>
                </a:ln>
                <a:solidFill>
                  <a:srgbClr val="006400"/>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006400"/>
                </a:solidFill>
                <a:effectLst/>
                <a:latin typeface="Calibri" pitchFamily="34" charset="0"/>
                <a:ea typeface="Times New Roman" pitchFamily="18" charset="0"/>
                <a:cs typeface="B Homa" panose="00000400000000000000" pitchFamily="2" charset="-78"/>
              </a:rPr>
              <a:t>در</a:t>
            </a:r>
            <a:r>
              <a:rPr kumimoji="0" lang="fa-IR" sz="3200" b="1" i="0" u="none" strike="noStrike" cap="none" normalizeH="0" baseline="0" dirty="0" smtClean="0">
                <a:ln>
                  <a:noFill/>
                </a:ln>
                <a:solidFill>
                  <a:srgbClr val="006400"/>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006400"/>
                </a:solidFill>
                <a:effectLst/>
                <a:latin typeface="Calibri" pitchFamily="34" charset="0"/>
                <a:ea typeface="Times New Roman" pitchFamily="18" charset="0"/>
                <a:cs typeface="B Homa" panose="00000400000000000000" pitchFamily="2" charset="-78"/>
              </a:rPr>
              <a:t>دكوراسیون</a:t>
            </a:r>
            <a:r>
              <a:rPr kumimoji="0" lang="en-US" sz="1400" b="1" i="0" u="none" strike="noStrike" cap="none" normalizeH="0" baseline="0" dirty="0" smtClean="0">
                <a:ln>
                  <a:noFill/>
                </a:ln>
                <a:solidFill>
                  <a:srgbClr val="006400"/>
                </a:solidFill>
                <a:effectLst/>
                <a:latin typeface="Tahoma" pitchFamily="34" charset="0"/>
                <a:ea typeface="Times New Roman" pitchFamily="18" charset="0"/>
                <a:cs typeface="Tahoma" pitchFamily="34" charset="0"/>
              </a:rPr>
              <a:t/>
            </a:r>
            <a:br>
              <a:rPr kumimoji="0" lang="en-US" sz="1400" b="1" i="0" u="none" strike="noStrike" cap="none" normalizeH="0" baseline="0" dirty="0" smtClean="0">
                <a:ln>
                  <a:noFill/>
                </a:ln>
                <a:solidFill>
                  <a:srgbClr val="006400"/>
                </a:solidFill>
                <a:effectLst/>
                <a:latin typeface="Tahoma" pitchFamily="34" charset="0"/>
                <a:ea typeface="Times New Roman" pitchFamily="18" charset="0"/>
                <a:cs typeface="Tahoma" pitchFamily="34" charset="0"/>
              </a:rPr>
            </a:b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49" name="Picture 3" descr="Description: http://www.hamseda.ir/files/fa/news/1388/10/17/12242_6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4723"/>
            <a:ext cx="1688120" cy="168812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rot="10800000" flipV="1">
            <a:off x="395536" y="1326593"/>
            <a:ext cx="8748464"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سبز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بنفش</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نقره‌ای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كار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ببرید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سبز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دلیل</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خنثی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بودن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برای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دكوراسیون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داخلی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فوق‌العاده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است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سبز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همه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جای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طبیعت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وجود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دارد،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هر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رنگین‌كمان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همنشین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می‌شود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ظاهر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فوق‌العاده‌ای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خود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می‌گیرد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r>
              <a:rPr kumimoji="0" lang="en-US" sz="2000" b="0" i="0" u="none" strike="noStrike" cap="none" normalizeH="0" baseline="0" dirty="0" smtClean="0">
                <a:ln>
                  <a:noFill/>
                </a:ln>
                <a:effectLst/>
                <a:latin typeface="Calibri"/>
                <a:ea typeface="Times New Roman" pitchFamily="18" charset="0"/>
                <a:cs typeface="B Homa" panose="00000400000000000000" pitchFamily="2" charset="-78"/>
              </a:rPr>
              <a:t> </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سبز</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دلیل</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آرام‌بخش‌بودن</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مناسب</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اتاق</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خواب</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سرویس‌های</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بهداشتی</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است</a:t>
            </a:r>
            <a:r>
              <a:rPr kumimoji="0" lang="en-US"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سبز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كنار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طیف</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بنفش</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نقره‌ای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قرار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بگیرد،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زیباتر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شده،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رفاه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غنی‌بودن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می‌رساند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endParaRPr kumimoji="0" lang="en-US" sz="2000" b="0" i="0" u="none" strike="noStrike" cap="none" normalizeH="0" baseline="0" dirty="0" smtClean="0">
              <a:ln>
                <a:noFill/>
              </a:ln>
              <a:effectLst/>
              <a:latin typeface="Arial" pitchFamily="34" charset="0"/>
              <a:cs typeface="B Homa" panose="00000400000000000000" pitchFamily="2" charset="-78"/>
            </a:endParaRPr>
          </a:p>
        </p:txBody>
      </p:sp>
      <p:pic>
        <p:nvPicPr>
          <p:cNvPr id="5" name="Picture 4" descr="http://www.hamseda.ir/files/fa/news/1388/10/17/12239_877.jpg"/>
          <p:cNvPicPr/>
          <p:nvPr/>
        </p:nvPicPr>
        <p:blipFill>
          <a:blip r:embed="rId3"/>
          <a:srcRect/>
          <a:stretch>
            <a:fillRect/>
          </a:stretch>
        </p:blipFill>
        <p:spPr bwMode="auto">
          <a:xfrm>
            <a:off x="178656" y="4149080"/>
            <a:ext cx="1905000" cy="2543175"/>
          </a:xfrm>
          <a:prstGeom prst="rect">
            <a:avLst/>
          </a:prstGeom>
          <a:noFill/>
          <a:ln w="9525">
            <a:noFill/>
            <a:miter lim="800000"/>
            <a:headEnd/>
            <a:tailEnd/>
          </a:ln>
        </p:spPr>
      </p:pic>
      <p:sp>
        <p:nvSpPr>
          <p:cNvPr id="4" name="Rectangle 3"/>
          <p:cNvSpPr/>
          <p:nvPr/>
        </p:nvSpPr>
        <p:spPr>
          <a:xfrm>
            <a:off x="2411761" y="4149080"/>
            <a:ext cx="6480720" cy="1938992"/>
          </a:xfrm>
          <a:prstGeom prst="rect">
            <a:avLst/>
          </a:prstGeom>
        </p:spPr>
        <p:txBody>
          <a:bodyPr wrap="square">
            <a:spAutoFit/>
          </a:bodyPr>
          <a:lstStyle/>
          <a:p>
            <a:pPr>
              <a:lnSpc>
                <a:spcPct val="150000"/>
              </a:lnSpc>
            </a:pPr>
            <a:r>
              <a:rPr lang="fa-IR" sz="2000" dirty="0">
                <a:cs typeface="B Homa" panose="00000400000000000000" pitchFamily="2" charset="-78"/>
              </a:rPr>
              <a:t>از سبز چون رنگ پوست را خوب انعكاس نمی‌دهد، در سالن‌های پوست و زیبایی و حتی بوتیك‌ها و فروشگاه‌های لباس استفاده نكنید</a:t>
            </a:r>
            <a:r>
              <a:rPr lang="en-US" sz="2000" dirty="0">
                <a:cs typeface="B Homa" panose="00000400000000000000" pitchFamily="2" charset="-78"/>
              </a:rPr>
              <a:t>. </a:t>
            </a:r>
            <a:br>
              <a:rPr lang="en-US" sz="2000" dirty="0">
                <a:cs typeface="B Homa" panose="00000400000000000000" pitchFamily="2" charset="-78"/>
              </a:rPr>
            </a:br>
            <a:r>
              <a:rPr lang="fa-IR" sz="2000" dirty="0">
                <a:cs typeface="B Homa" panose="00000400000000000000" pitchFamily="2" charset="-78"/>
              </a:rPr>
              <a:t>سبز را می‌توان با صورتی پررنگ، زرشكی، آبی روشن، زرد و بنفش استفاده كرد</a:t>
            </a:r>
            <a:r>
              <a:rPr lang="en-US" sz="2000" dirty="0">
                <a:cs typeface="B Homa" panose="00000400000000000000" pitchFamily="2" charset="-78"/>
              </a:rPr>
              <a:t>.</a:t>
            </a:r>
          </a:p>
        </p:txBody>
      </p:sp>
    </p:spTree>
    <p:extLst>
      <p:ext uri="{BB962C8B-B14F-4D97-AF65-F5344CB8AC3E}">
        <p14:creationId xmlns:p14="http://schemas.microsoft.com/office/powerpoint/2010/main" val="29004705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8001" y="764704"/>
            <a:ext cx="7776864" cy="2823850"/>
          </a:xfrm>
          <a:prstGeom prst="rect">
            <a:avLst/>
          </a:prstGeom>
        </p:spPr>
        <p:txBody>
          <a:bodyPr wrap="square">
            <a:spAutoFit/>
          </a:bodyPr>
          <a:lstStyle/>
          <a:p>
            <a:pPr algn="just">
              <a:lnSpc>
                <a:spcPct val="150000"/>
              </a:lnSpc>
            </a:pPr>
            <a:r>
              <a:rPr lang="fa-IR" sz="2000" dirty="0" smtClean="0">
                <a:cs typeface="B Homa" panose="00000400000000000000" pitchFamily="2" charset="-78"/>
              </a:rPr>
              <a:t>سبز آرامش، آسایش، خنكی، رفع خستگی، اعتدال، احتیاط، امنیت، هماهنگی، تعادل و آرامش اعصاب را به همراه دارد</a:t>
            </a:r>
            <a:r>
              <a:rPr lang="en-US" sz="2000" dirty="0" smtClean="0">
                <a:cs typeface="B Homa" panose="00000400000000000000" pitchFamily="2" charset="-78"/>
              </a:rPr>
              <a:t>.</a:t>
            </a:r>
          </a:p>
          <a:p>
            <a:pPr algn="just">
              <a:lnSpc>
                <a:spcPct val="150000"/>
              </a:lnSpc>
            </a:pPr>
            <a:r>
              <a:rPr lang="en-US" sz="2000" dirty="0" smtClean="0">
                <a:cs typeface="B Homa" panose="00000400000000000000" pitchFamily="2" charset="-78"/>
              </a:rPr>
              <a:t/>
            </a:r>
            <a:br>
              <a:rPr lang="en-US" sz="2000" dirty="0" smtClean="0">
                <a:cs typeface="B Homa" panose="00000400000000000000" pitchFamily="2" charset="-78"/>
              </a:rPr>
            </a:br>
            <a:r>
              <a:rPr lang="fa-IR" sz="2000" dirty="0" smtClean="0">
                <a:cs typeface="B Homa" panose="00000400000000000000" pitchFamily="2" charset="-78"/>
              </a:rPr>
              <a:t>سبز نشانه ثروت، رشد، تولد، تجدید حیات، غبطه‌خوردن و همدردی است</a:t>
            </a:r>
            <a:r>
              <a:rPr lang="en-US" sz="2000" dirty="0" smtClean="0">
                <a:cs typeface="B Homa" panose="00000400000000000000" pitchFamily="2" charset="-78"/>
              </a:rPr>
              <a:t>.</a:t>
            </a:r>
            <a:br>
              <a:rPr lang="en-US" sz="2000" dirty="0" smtClean="0">
                <a:cs typeface="B Homa" panose="00000400000000000000" pitchFamily="2" charset="-78"/>
              </a:rPr>
            </a:br>
            <a:r>
              <a:rPr lang="fa-IR" sz="2000" dirty="0" smtClean="0">
                <a:cs typeface="B Homa" panose="00000400000000000000" pitchFamily="2" charset="-78"/>
              </a:rPr>
              <a:t>سبز اجتماعی بودن، مرسوم بودن، ظرافت، پیچیدگی، سنت، عادی و گران بودن را می‌رساند</a:t>
            </a:r>
            <a:r>
              <a:rPr lang="en-US" sz="2000" dirty="0" smtClean="0">
                <a:cs typeface="B Homa" panose="00000400000000000000" pitchFamily="2" charset="-78"/>
              </a:rPr>
              <a:t>.</a:t>
            </a:r>
            <a:endParaRPr lang="en-US" sz="2000" dirty="0">
              <a:cs typeface="B Homa" panose="00000400000000000000" pitchFamily="2" charset="-78"/>
            </a:endParaRPr>
          </a:p>
        </p:txBody>
      </p:sp>
      <p:pic>
        <p:nvPicPr>
          <p:cNvPr id="3" name="Picture 2" descr="http://www.hamseda.ir/files/fa/news/1388/10/17/12240_416.jpg"/>
          <p:cNvPicPr/>
          <p:nvPr/>
        </p:nvPicPr>
        <p:blipFill>
          <a:blip r:embed="rId2"/>
          <a:srcRect/>
          <a:stretch>
            <a:fillRect/>
          </a:stretch>
        </p:blipFill>
        <p:spPr bwMode="auto">
          <a:xfrm>
            <a:off x="251520" y="3470523"/>
            <a:ext cx="3810000" cy="3190875"/>
          </a:xfrm>
          <a:prstGeom prst="rect">
            <a:avLst/>
          </a:prstGeom>
          <a:noFill/>
          <a:ln w="9525">
            <a:noFill/>
            <a:miter lim="800000"/>
            <a:headEnd/>
            <a:tailEnd/>
          </a:ln>
        </p:spPr>
      </p:pic>
      <p:pic>
        <p:nvPicPr>
          <p:cNvPr id="4" name="Picture 3" descr="http://www.hamseda.ir/files/fa/news/1388/10/17/12241_366.jpg"/>
          <p:cNvPicPr/>
          <p:nvPr/>
        </p:nvPicPr>
        <p:blipFill>
          <a:blip r:embed="rId3"/>
          <a:srcRect/>
          <a:stretch>
            <a:fillRect/>
          </a:stretch>
        </p:blipFill>
        <p:spPr bwMode="auto">
          <a:xfrm>
            <a:off x="4932040" y="3588554"/>
            <a:ext cx="3997449" cy="3072844"/>
          </a:xfrm>
          <a:prstGeom prst="rect">
            <a:avLst/>
          </a:prstGeom>
          <a:noFill/>
          <a:ln w="9525">
            <a:noFill/>
            <a:miter lim="800000"/>
            <a:headEnd/>
            <a:tailEnd/>
          </a:ln>
        </p:spPr>
      </p:pic>
    </p:spTree>
    <p:extLst>
      <p:ext uri="{BB962C8B-B14F-4D97-AF65-F5344CB8AC3E}">
        <p14:creationId xmlns:p14="http://schemas.microsoft.com/office/powerpoint/2010/main" val="1920043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4593728" y="-1"/>
            <a:ext cx="3337772"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r>
              <a:rPr kumimoji="0" lang="fa-IR" sz="3200" b="1" i="0" u="none" strike="noStrike" cap="none" normalizeH="0" baseline="0" dirty="0" smtClean="0">
                <a:ln>
                  <a:noFill/>
                </a:ln>
                <a:solidFill>
                  <a:srgbClr val="0000CD"/>
                </a:solidFill>
                <a:effectLst/>
                <a:latin typeface="Calibri" pitchFamily="34" charset="0"/>
                <a:ea typeface="Times New Roman" pitchFamily="18" charset="0"/>
                <a:cs typeface="B Homa" panose="00000400000000000000" pitchFamily="2" charset="-78"/>
              </a:rPr>
              <a:t>رنگ</a:t>
            </a:r>
            <a:r>
              <a:rPr kumimoji="0" lang="fa-IR" sz="3200" b="1" i="0" u="none" strike="noStrike" cap="none" normalizeH="0" baseline="0" dirty="0" smtClean="0">
                <a:ln>
                  <a:noFill/>
                </a:ln>
                <a:solidFill>
                  <a:srgbClr val="0000CD"/>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0000CD"/>
                </a:solidFill>
                <a:effectLst/>
                <a:latin typeface="Calibri" pitchFamily="34" charset="0"/>
                <a:ea typeface="Times New Roman" pitchFamily="18" charset="0"/>
                <a:cs typeface="B Homa" panose="00000400000000000000" pitchFamily="2" charset="-78"/>
              </a:rPr>
              <a:t>آبی</a:t>
            </a:r>
            <a:r>
              <a:rPr kumimoji="0" lang="fa-IR" sz="3200" b="1" i="0" u="none" strike="noStrike" cap="none" normalizeH="0" baseline="0" dirty="0" smtClean="0">
                <a:ln>
                  <a:noFill/>
                </a:ln>
                <a:solidFill>
                  <a:srgbClr val="0000CD"/>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0000CD"/>
                </a:solidFill>
                <a:effectLst/>
                <a:latin typeface="Calibri" pitchFamily="34" charset="0"/>
                <a:ea typeface="Times New Roman" pitchFamily="18" charset="0"/>
                <a:cs typeface="B Homa" panose="00000400000000000000" pitchFamily="2" charset="-78"/>
              </a:rPr>
              <a:t>در</a:t>
            </a:r>
            <a:r>
              <a:rPr kumimoji="0" lang="fa-IR" sz="3200" b="1" i="0" u="none" strike="noStrike" cap="none" normalizeH="0" baseline="0" dirty="0" smtClean="0">
                <a:ln>
                  <a:noFill/>
                </a:ln>
                <a:solidFill>
                  <a:srgbClr val="0000CD"/>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0000CD"/>
                </a:solidFill>
                <a:effectLst/>
                <a:latin typeface="Calibri" pitchFamily="34" charset="0"/>
                <a:ea typeface="Times New Roman" pitchFamily="18" charset="0"/>
                <a:cs typeface="B Homa" panose="00000400000000000000" pitchFamily="2" charset="-78"/>
              </a:rPr>
              <a:t>دكوراسیون</a:t>
            </a: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3"/>
          <p:cNvSpPr>
            <a:spLocks noChangeArrowheads="1"/>
          </p:cNvSpPr>
          <p:nvPr/>
        </p:nvSpPr>
        <p:spPr bwMode="auto">
          <a:xfrm>
            <a:off x="467544" y="910644"/>
            <a:ext cx="8316719" cy="2550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5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آبی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در</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تركیب</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زرد،</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رنگ</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باز</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گیرایی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است</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ساحلی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ایده‌آل</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را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تداعی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می‌كند</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در</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تركیب</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رنگ‌های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صورتی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كم‌رنگ،</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سبز</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نعنایی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آبی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كم‌رنگ‌تر،</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آرامش</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‌كامل</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محیطی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بی‌سروصدا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را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برای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كودكان</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فراهم</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می‌كند</a:t>
            </a:r>
            <a:r>
              <a:rPr kumimoji="0" lang="en-US"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a:t>
            </a:r>
            <a:br>
              <a:rPr kumimoji="0" lang="en-US"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b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آبی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مناسب</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قسمت‌های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پذیرش</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است</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محیطی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رسمی،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محافظه‌كارانه</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متعادل</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ایجاد</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می‌كند</a:t>
            </a:r>
            <a:r>
              <a:rPr kumimoji="0" lang="en-US"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a:t>
            </a:r>
            <a:br>
              <a:rPr kumimoji="0" lang="en-US"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b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بیشترین</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استفاده</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از</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آبی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زمانی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است</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كه</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به</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تنهایی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به</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صورت</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طیف‌ها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سایه‌های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مختلف</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محیطی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زیبا،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آرام،</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ایده‌آل</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آسمانی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را</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ایجاد</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‌كند</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كه</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مناسب</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اتاق‌خواب</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سرویس‌های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بهداشتی</a:t>
            </a:r>
            <a:r>
              <a:rPr kumimoji="0" lang="fa-IR"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solidFill>
                  <a:schemeClr val="tx1"/>
                </a:solidFill>
                <a:effectLst/>
                <a:latin typeface="Calibri" pitchFamily="34" charset="0"/>
                <a:ea typeface="Times New Roman" pitchFamily="18" charset="0"/>
                <a:cs typeface="B Homa" panose="00000400000000000000" pitchFamily="2" charset="-78"/>
              </a:rPr>
              <a:t>است</a:t>
            </a:r>
            <a:r>
              <a:rPr kumimoji="0" lang="en-US" b="0" i="0" u="none" strike="noStrike" cap="none" normalizeH="0" baseline="0" dirty="0" smtClean="0">
                <a:ln>
                  <a:noFill/>
                </a:ln>
                <a:solidFill>
                  <a:schemeClr val="tx1"/>
                </a:solidFill>
                <a:effectLst/>
                <a:latin typeface="Tahoma" pitchFamily="34" charset="0"/>
                <a:ea typeface="Times New Roman" pitchFamily="18" charset="0"/>
                <a:cs typeface="B Homa" panose="00000400000000000000" pitchFamily="2" charset="-78"/>
              </a:rPr>
              <a:t>.</a:t>
            </a:r>
            <a:endParaRPr kumimoji="0" lang="en-US" sz="2400" b="0" i="0" u="none" strike="noStrike" cap="none" normalizeH="0" baseline="0" dirty="0" smtClean="0">
              <a:ln>
                <a:noFill/>
              </a:ln>
              <a:solidFill>
                <a:schemeClr val="tx1"/>
              </a:solidFill>
              <a:effectLst/>
              <a:latin typeface="Arial" pitchFamily="34" charset="0"/>
              <a:cs typeface="B Homa" panose="00000400000000000000" pitchFamily="2" charset="-78"/>
            </a:endParaRPr>
          </a:p>
        </p:txBody>
      </p:sp>
      <p:sp>
        <p:nvSpPr>
          <p:cNvPr id="4" name="Rectangle 3"/>
          <p:cNvSpPr/>
          <p:nvPr/>
        </p:nvSpPr>
        <p:spPr>
          <a:xfrm>
            <a:off x="467544" y="3711395"/>
            <a:ext cx="8350968" cy="2585323"/>
          </a:xfrm>
          <a:prstGeom prst="rect">
            <a:avLst/>
          </a:prstGeom>
        </p:spPr>
        <p:txBody>
          <a:bodyPr wrap="square">
            <a:spAutoFit/>
          </a:bodyPr>
          <a:lstStyle/>
          <a:p>
            <a:pPr>
              <a:lnSpc>
                <a:spcPct val="150000"/>
              </a:lnSpc>
            </a:pPr>
            <a:r>
              <a:rPr lang="fa-IR" dirty="0">
                <a:cs typeface="B Homa" panose="00000400000000000000" pitchFamily="2" charset="-78"/>
              </a:rPr>
              <a:t>آبی سرد، آرام‌كننده، شفابخش، صلح آمیز، رسمی، ضد قرمز و نشانه ذكاوت است</a:t>
            </a:r>
            <a:r>
              <a:rPr lang="en-US" dirty="0" smtClean="0">
                <a:cs typeface="B Homa" panose="00000400000000000000" pitchFamily="2" charset="-78"/>
              </a:rPr>
              <a:t>.</a:t>
            </a: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رنگ آبی ایجاد آرامش و اعتبار می‌كند</a:t>
            </a:r>
            <a:r>
              <a:rPr lang="en-US" dirty="0" smtClean="0">
                <a:cs typeface="B Homa" panose="00000400000000000000" pitchFamily="2" charset="-78"/>
              </a:rPr>
              <a:t>.</a:t>
            </a: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آبی موجب کاهش فشار خون، كاهش میزان تنفس، حفظ تعادل، ایجاد محیطی بی‌سروصدا، انصاف و عدالت می‌شود، وفاداری، حس محافظه‌كارانه و مسئولیت را افزایش می‌دهد</a:t>
            </a:r>
            <a:r>
              <a:rPr lang="en-US" dirty="0" smtClean="0">
                <a:cs typeface="B Homa" panose="00000400000000000000" pitchFamily="2" charset="-78"/>
              </a:rPr>
              <a:t>.</a:t>
            </a: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رنگ آبی باعث احساس رفاه، تازگی، ظرافت، قطعیت، تحت نفوذ در آوردن می‌شود و تداعی‌كننده آب و آسمان است</a:t>
            </a:r>
            <a:r>
              <a:rPr lang="en-US" dirty="0">
                <a:cs typeface="B Homa" panose="00000400000000000000" pitchFamily="2" charset="-78"/>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5821261"/>
            <a:ext cx="950913" cy="95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2" y="2704"/>
            <a:ext cx="950913" cy="95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6768" y="0"/>
            <a:ext cx="950913" cy="95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52372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hamseda.ir/files/fa/news/1388/10/17/12248_284.jpg"/>
          <p:cNvPicPr/>
          <p:nvPr/>
        </p:nvPicPr>
        <p:blipFill>
          <a:blip r:embed="rId2"/>
          <a:srcRect/>
          <a:stretch>
            <a:fillRect/>
          </a:stretch>
        </p:blipFill>
        <p:spPr bwMode="auto">
          <a:xfrm>
            <a:off x="146306" y="404664"/>
            <a:ext cx="8811107" cy="5971894"/>
          </a:xfrm>
          <a:prstGeom prst="rect">
            <a:avLst/>
          </a:prstGeom>
          <a:noFill/>
          <a:ln w="9525">
            <a:noFill/>
            <a:miter lim="800000"/>
            <a:headEnd/>
            <a:tailEnd/>
          </a:ln>
        </p:spPr>
      </p:pic>
    </p:spTree>
    <p:extLst>
      <p:ext uri="{BB962C8B-B14F-4D97-AF65-F5344CB8AC3E}">
        <p14:creationId xmlns:p14="http://schemas.microsoft.com/office/powerpoint/2010/main" val="825074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hamseda.ir/files/fa/news/1388/10/17/12243_723.jpg"/>
          <p:cNvPicPr/>
          <p:nvPr/>
        </p:nvPicPr>
        <p:blipFill>
          <a:blip r:embed="rId2"/>
          <a:srcRect/>
          <a:stretch>
            <a:fillRect/>
          </a:stretch>
        </p:blipFill>
        <p:spPr bwMode="auto">
          <a:xfrm>
            <a:off x="2418184" y="1629132"/>
            <a:ext cx="3810000" cy="2857500"/>
          </a:xfrm>
          <a:prstGeom prst="rect">
            <a:avLst/>
          </a:prstGeom>
          <a:noFill/>
          <a:ln w="9525">
            <a:noFill/>
            <a:miter lim="800000"/>
            <a:headEnd/>
            <a:tailEnd/>
          </a:ln>
        </p:spPr>
      </p:pic>
      <p:pic>
        <p:nvPicPr>
          <p:cNvPr id="4" name="Picture 3" descr="http://www.hamseda.ir/files/fa/news/1388/10/17/12246_756.jpg"/>
          <p:cNvPicPr/>
          <p:nvPr/>
        </p:nvPicPr>
        <p:blipFill>
          <a:blip r:embed="rId3"/>
          <a:srcRect/>
          <a:stretch>
            <a:fillRect/>
          </a:stretch>
        </p:blipFill>
        <p:spPr bwMode="auto">
          <a:xfrm>
            <a:off x="827584" y="676632"/>
            <a:ext cx="952500" cy="952500"/>
          </a:xfrm>
          <a:prstGeom prst="rect">
            <a:avLst/>
          </a:prstGeom>
          <a:noFill/>
          <a:ln w="9525">
            <a:noFill/>
            <a:miter lim="800000"/>
            <a:headEnd/>
            <a:tailEnd/>
          </a:ln>
        </p:spPr>
      </p:pic>
      <p:pic>
        <p:nvPicPr>
          <p:cNvPr id="5" name="Picture 4" descr="http://www.hamseda.ir/files/fa/news/1388/10/17/12244_736.jpg"/>
          <p:cNvPicPr/>
          <p:nvPr/>
        </p:nvPicPr>
        <p:blipFill>
          <a:blip r:embed="rId4"/>
          <a:srcRect/>
          <a:stretch>
            <a:fillRect/>
          </a:stretch>
        </p:blipFill>
        <p:spPr bwMode="auto">
          <a:xfrm>
            <a:off x="6732240" y="4486632"/>
            <a:ext cx="1905000" cy="1905000"/>
          </a:xfrm>
          <a:prstGeom prst="rect">
            <a:avLst/>
          </a:prstGeom>
          <a:noFill/>
          <a:ln w="9525">
            <a:noFill/>
            <a:miter lim="800000"/>
            <a:headEnd/>
            <a:tailEnd/>
          </a:ln>
        </p:spPr>
      </p:pic>
      <p:sp>
        <p:nvSpPr>
          <p:cNvPr id="6" name="Rectangle 5"/>
          <p:cNvSpPr/>
          <p:nvPr/>
        </p:nvSpPr>
        <p:spPr>
          <a:xfrm>
            <a:off x="5090052" y="676632"/>
            <a:ext cx="3161442" cy="584775"/>
          </a:xfrm>
          <a:prstGeom prst="rect">
            <a:avLst/>
          </a:prstGeom>
        </p:spPr>
        <p:txBody>
          <a:bodyPr wrap="none">
            <a:spAutoFit/>
          </a:bodyPr>
          <a:lstStyle/>
          <a:p>
            <a:r>
              <a:rPr lang="fa-IR" sz="3200" b="1" dirty="0">
                <a:solidFill>
                  <a:srgbClr val="FFC000"/>
                </a:solidFill>
                <a:cs typeface="B Homa" panose="00000400000000000000" pitchFamily="2" charset="-78"/>
              </a:rPr>
              <a:t>رنگ</a:t>
            </a:r>
            <a:r>
              <a:rPr lang="en-US" sz="3200" b="1" dirty="0">
                <a:solidFill>
                  <a:srgbClr val="FFC000"/>
                </a:solidFill>
                <a:cs typeface="B Homa" panose="00000400000000000000" pitchFamily="2" charset="-78"/>
              </a:rPr>
              <a:t> </a:t>
            </a:r>
            <a:r>
              <a:rPr lang="fa-IR" sz="3200" b="1" dirty="0">
                <a:solidFill>
                  <a:srgbClr val="FFC000"/>
                </a:solidFill>
                <a:cs typeface="B Homa" panose="00000400000000000000" pitchFamily="2" charset="-78"/>
              </a:rPr>
              <a:t>زرد دردكوراسیون</a:t>
            </a:r>
            <a:r>
              <a:rPr lang="en-US" sz="3200" b="1" dirty="0">
                <a:solidFill>
                  <a:srgbClr val="FFC000"/>
                </a:solidFill>
                <a:cs typeface="B Homa" panose="00000400000000000000" pitchFamily="2" charset="-78"/>
              </a:rPr>
              <a:t> </a:t>
            </a:r>
            <a:endParaRPr lang="fa-IR" sz="3200" dirty="0">
              <a:solidFill>
                <a:srgbClr val="FFC000"/>
              </a:solidFill>
              <a:cs typeface="B Homa" panose="00000400000000000000" pitchFamily="2" charset="-78"/>
            </a:endParaRPr>
          </a:p>
        </p:txBody>
      </p:sp>
    </p:spTree>
    <p:extLst>
      <p:ext uri="{BB962C8B-B14F-4D97-AF65-F5344CB8AC3E}">
        <p14:creationId xmlns:p14="http://schemas.microsoft.com/office/powerpoint/2010/main" val="16669481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88640"/>
            <a:ext cx="7920880" cy="3285515"/>
          </a:xfrm>
          <a:prstGeom prst="rect">
            <a:avLst/>
          </a:prstGeom>
        </p:spPr>
        <p:txBody>
          <a:bodyPr wrap="square">
            <a:spAutoFit/>
          </a:bodyPr>
          <a:lstStyle/>
          <a:p>
            <a:pPr>
              <a:lnSpc>
                <a:spcPct val="150000"/>
              </a:lnSpc>
            </a:pPr>
            <a:r>
              <a:rPr lang="fa-IR" sz="2000" dirty="0">
                <a:cs typeface="B Homa" panose="00000400000000000000" pitchFamily="2" charset="-78"/>
              </a:rPr>
              <a:t>زرد را با رنگ‌های دیگر به كار ببرید</a:t>
            </a:r>
            <a:r>
              <a:rPr lang="en-US" sz="2000" dirty="0" smtClean="0">
                <a:cs typeface="B Homa" panose="00000400000000000000" pitchFamily="2" charset="-78"/>
              </a:rPr>
              <a:t>.</a:t>
            </a:r>
            <a:endParaRPr lang="en-US" sz="2000" dirty="0">
              <a:cs typeface="B Homa" panose="00000400000000000000" pitchFamily="2" charset="-78"/>
            </a:endParaRPr>
          </a:p>
          <a:p>
            <a:pPr>
              <a:lnSpc>
                <a:spcPct val="150000"/>
              </a:lnSpc>
            </a:pPr>
            <a:r>
              <a:rPr lang="fa-IR" sz="2000" dirty="0">
                <a:cs typeface="B Homa" panose="00000400000000000000" pitchFamily="2" charset="-78"/>
              </a:rPr>
              <a:t>زرد نشانه توجه، ارتباطات، مناظره و حكمت است به كار بردن رنگ زرد البته نه خیلی تند، مثلا طلایی، در اتاق ناهارخوری اشتهاآور است</a:t>
            </a:r>
            <a:r>
              <a:rPr lang="en-US" sz="2000" dirty="0" smtClean="0">
                <a:cs typeface="B Homa" panose="00000400000000000000" pitchFamily="2" charset="-78"/>
              </a:rPr>
              <a:t>.</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كرم نباتی، شاد و مناسب اتاق نوزاد است. رنگ زرد روشن در اتاق ملاقات، اثری مثبت و خلاق دارد</a:t>
            </a:r>
            <a:r>
              <a:rPr lang="en-US" sz="2000" dirty="0" smtClean="0">
                <a:cs typeface="B Homa" panose="00000400000000000000" pitchFamily="2" charset="-78"/>
              </a:rPr>
              <a:t>.</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زرد، رنگ مثبت و برای اتاق نوجوانان بسیار مناسب است، حافظه را تقویت و به مطالعه كمك می‌كند</a:t>
            </a:r>
          </a:p>
        </p:txBody>
      </p:sp>
      <p:sp>
        <p:nvSpPr>
          <p:cNvPr id="3" name="Rectangle 2"/>
          <p:cNvSpPr/>
          <p:nvPr/>
        </p:nvSpPr>
        <p:spPr>
          <a:xfrm>
            <a:off x="606406" y="3667676"/>
            <a:ext cx="7920880" cy="1900520"/>
          </a:xfrm>
          <a:prstGeom prst="rect">
            <a:avLst/>
          </a:prstGeom>
        </p:spPr>
        <p:txBody>
          <a:bodyPr wrap="square">
            <a:spAutoFit/>
          </a:bodyPr>
          <a:lstStyle/>
          <a:p>
            <a:pPr>
              <a:lnSpc>
                <a:spcPct val="150000"/>
              </a:lnSpc>
            </a:pPr>
            <a:r>
              <a:rPr lang="fa-IR" sz="2000" dirty="0">
                <a:cs typeface="B Homa" panose="00000400000000000000" pitchFamily="2" charset="-78"/>
              </a:rPr>
              <a:t>زرد برای مغازه‌های كوچك فوق‌العاده است، جلب‌نظر كرده و حالت خوشامدگویی دارد</a:t>
            </a:r>
            <a:r>
              <a:rPr lang="en-US" sz="2000" dirty="0" smtClean="0">
                <a:cs typeface="B Homa" panose="00000400000000000000" pitchFamily="2" charset="-78"/>
              </a:rPr>
              <a:t>.</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اما چون به كار بردن صرفا زرد در یك محیط ممكن است باعث تندمزاجی و بدخلقی شود، سعی كنید آن را با رنگ‌های دیگر به كار ببرید</a:t>
            </a:r>
            <a:r>
              <a:rPr lang="en-US" sz="2000" dirty="0" smtClean="0">
                <a:cs typeface="B Homa" panose="00000400000000000000" pitchFamily="2" charset="-78"/>
              </a:rPr>
              <a:t>.</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آبی و زرد، كنار دریا را بودن را تداعی می‌كند و زرد و سفید محیط را تمیز نشان خواهد داد</a:t>
            </a:r>
            <a:r>
              <a:rPr lang="en-US" sz="2000" dirty="0">
                <a:cs typeface="B Homa" panose="00000400000000000000" pitchFamily="2" charset="-78"/>
              </a:rPr>
              <a:t>.</a:t>
            </a:r>
          </a:p>
        </p:txBody>
      </p:sp>
    </p:spTree>
    <p:extLst>
      <p:ext uri="{BB962C8B-B14F-4D97-AF65-F5344CB8AC3E}">
        <p14:creationId xmlns:p14="http://schemas.microsoft.com/office/powerpoint/2010/main" val="30886886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5576" y="836712"/>
            <a:ext cx="7848872" cy="5593839"/>
          </a:xfrm>
          <a:prstGeom prst="rect">
            <a:avLst/>
          </a:prstGeom>
        </p:spPr>
        <p:txBody>
          <a:bodyPr wrap="square">
            <a:spAutoFit/>
          </a:bodyPr>
          <a:lstStyle/>
          <a:p>
            <a:pPr algn="just">
              <a:lnSpc>
                <a:spcPct val="150000"/>
              </a:lnSpc>
            </a:pPr>
            <a:r>
              <a:rPr lang="fa-IR" sz="2000" dirty="0">
                <a:cs typeface="B Homa" panose="00000400000000000000" pitchFamily="2" charset="-78"/>
              </a:rPr>
              <a:t>از آنجا که معماری داخلی در ارتباط مستقیم با ویژگیهای روحی ـ روانی انسان قرار دارد، بایستی برای نیل به یک طرح مطلوب، ویژگیهای رفتارهای انسانی در فضاهای داخلی زیستی اعم از عمومی و خصوصی، در طراحی به دقت مورد توجه قرار گیرد. از اینرو طراح به هنگام طراحی فضای داخلی با دو مقوله سروکار دارد</a:t>
            </a:r>
            <a:r>
              <a:rPr lang="en-US" sz="2000" dirty="0">
                <a:cs typeface="B Homa" panose="00000400000000000000" pitchFamily="2" charset="-78"/>
              </a:rPr>
              <a:t>: </a:t>
            </a:r>
            <a:r>
              <a:rPr lang="fa-IR" sz="2000" dirty="0">
                <a:cs typeface="B Homa" panose="00000400000000000000" pitchFamily="2" charset="-78"/>
              </a:rPr>
              <a:t>کاربرد آن فضا، و احساس و تأثیری که میخواهد آن فضا بر استفادهکننده داشته باشد</a:t>
            </a:r>
            <a:r>
              <a:rPr lang="en-US" sz="2000" dirty="0">
                <a:cs typeface="B Homa" panose="00000400000000000000" pitchFamily="2" charset="-78"/>
              </a:rPr>
              <a:t>.</a:t>
            </a:r>
            <a:br>
              <a:rPr lang="en-US" sz="2000" dirty="0">
                <a:cs typeface="B Homa" panose="00000400000000000000" pitchFamily="2" charset="-78"/>
              </a:rPr>
            </a:br>
            <a:r>
              <a:rPr lang="fa-IR" sz="2000" dirty="0">
                <a:cs typeface="B Homa" panose="00000400000000000000" pitchFamily="2" charset="-78"/>
              </a:rPr>
              <a:t>معماری داخلی طیف گوناگونی از عناصر و مؤلفه ها از قبیل فرم، نور، رنگ، بافت، کف، سقف، دیوار، عناصر کارکردی و تزیینی و مبلمان را در برمیگیرد. این عناصر ابزارهای کار طراح هستند که همگی باید بطور هماهنگ و متناسب در یک طرح مرتبط و خوشایند قرار گیرند</a:t>
            </a:r>
            <a:r>
              <a:rPr lang="en-US" sz="2000" dirty="0">
                <a:cs typeface="B Homa" panose="00000400000000000000" pitchFamily="2" charset="-78"/>
              </a:rPr>
              <a:t>.</a:t>
            </a:r>
            <a:br>
              <a:rPr lang="en-US" sz="2000" dirty="0">
                <a:cs typeface="B Homa" panose="00000400000000000000" pitchFamily="2" charset="-78"/>
              </a:rPr>
            </a:br>
            <a:r>
              <a:rPr lang="fa-IR" sz="2000" dirty="0">
                <a:cs typeface="B Homa" panose="00000400000000000000" pitchFamily="2" charset="-78"/>
              </a:rPr>
              <a:t>معماری داخلی که در حد واسط میان معماری و طراحی قرار میگیرد، به همان میزان که شامل جنبه­های کاربردی، ساختاری و فنی میشود، طراحی تجسمی و جنبه های بصری و زیبایی شناسانه را نیز در بر دارد.</a:t>
            </a:r>
          </a:p>
        </p:txBody>
      </p:sp>
    </p:spTree>
    <p:extLst>
      <p:ext uri="{BB962C8B-B14F-4D97-AF65-F5344CB8AC3E}">
        <p14:creationId xmlns:p14="http://schemas.microsoft.com/office/powerpoint/2010/main" val="36427321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hamseda.ir/files/fa/news/1388/10/17/12244_736.jpg"/>
          <p:cNvPicPr/>
          <p:nvPr/>
        </p:nvPicPr>
        <p:blipFill>
          <a:blip r:embed="rId2"/>
          <a:srcRect/>
          <a:stretch>
            <a:fillRect/>
          </a:stretch>
        </p:blipFill>
        <p:spPr bwMode="auto">
          <a:xfrm>
            <a:off x="5796136" y="3021345"/>
            <a:ext cx="2783758" cy="3684845"/>
          </a:xfrm>
          <a:prstGeom prst="rect">
            <a:avLst/>
          </a:prstGeom>
          <a:noFill/>
          <a:ln w="9525">
            <a:noFill/>
            <a:miter lim="800000"/>
            <a:headEnd/>
            <a:tailEnd/>
          </a:ln>
        </p:spPr>
      </p:pic>
      <p:sp>
        <p:nvSpPr>
          <p:cNvPr id="3" name="Rectangle 2"/>
          <p:cNvSpPr/>
          <p:nvPr/>
        </p:nvSpPr>
        <p:spPr>
          <a:xfrm>
            <a:off x="755576" y="620688"/>
            <a:ext cx="7776864" cy="2400657"/>
          </a:xfrm>
          <a:prstGeom prst="rect">
            <a:avLst/>
          </a:prstGeom>
        </p:spPr>
        <p:txBody>
          <a:bodyPr wrap="square">
            <a:spAutoFit/>
          </a:bodyPr>
          <a:lstStyle/>
          <a:p>
            <a:pPr>
              <a:lnSpc>
                <a:spcPct val="150000"/>
              </a:lnSpc>
            </a:pPr>
            <a:r>
              <a:rPr lang="fa-IR" sz="2000" dirty="0">
                <a:cs typeface="B Homa" panose="00000400000000000000" pitchFamily="2" charset="-78"/>
              </a:rPr>
              <a:t>زرد گرم وآفتابی، درخشان، منبع نور، مثبت، شادی‌آور، گیرا، امیدواركننده، اشتهاآور، خلاق، الهام‌بخش و نشانه استقبال است</a:t>
            </a:r>
            <a:r>
              <a:rPr lang="en-US" sz="2000" dirty="0" smtClean="0">
                <a:cs typeface="B Homa" panose="00000400000000000000" pitchFamily="2" charset="-78"/>
              </a:rPr>
              <a:t>.</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رنگ زرد حافظه را تقویت می‌كند، جرات می‌دهد و موجب درون‌نگری می‌شود</a:t>
            </a:r>
            <a:r>
              <a:rPr lang="en-US" sz="2000" dirty="0" smtClean="0">
                <a:cs typeface="B Homa" panose="00000400000000000000" pitchFamily="2" charset="-78"/>
              </a:rPr>
              <a:t>.</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زرد نشانه توجه، ارتباطات، مناظره و حكمت است و در عین حال تحریك‌پذیری، خصومت و تبعیض را افزایش می‌دهد</a:t>
            </a:r>
            <a:r>
              <a:rPr lang="en-US" sz="2000" dirty="0">
                <a:cs typeface="B Homa" panose="00000400000000000000" pitchFamily="2" charset="-78"/>
              </a:rPr>
              <a:t>.</a:t>
            </a:r>
          </a:p>
        </p:txBody>
      </p:sp>
      <p:pic>
        <p:nvPicPr>
          <p:cNvPr id="4" name="Picture 3" descr="http://www.hamseda.ir/files/fa/news/1388/10/17/12245_138.jpg"/>
          <p:cNvPicPr/>
          <p:nvPr/>
        </p:nvPicPr>
        <p:blipFill>
          <a:blip r:embed="rId3"/>
          <a:srcRect/>
          <a:stretch>
            <a:fillRect/>
          </a:stretch>
        </p:blipFill>
        <p:spPr bwMode="auto">
          <a:xfrm>
            <a:off x="683568" y="3021346"/>
            <a:ext cx="2664296" cy="3689572"/>
          </a:xfrm>
          <a:prstGeom prst="rect">
            <a:avLst/>
          </a:prstGeom>
          <a:noFill/>
          <a:ln w="9525">
            <a:noFill/>
            <a:miter lim="800000"/>
            <a:headEnd/>
            <a:tailEnd/>
          </a:ln>
        </p:spPr>
      </p:pic>
    </p:spTree>
    <p:extLst>
      <p:ext uri="{BB962C8B-B14F-4D97-AF65-F5344CB8AC3E}">
        <p14:creationId xmlns:p14="http://schemas.microsoft.com/office/powerpoint/2010/main" val="33189606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068116" y="100220"/>
            <a:ext cx="993710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3200" b="1"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رنگ</a:t>
            </a:r>
            <a:r>
              <a:rPr kumimoji="0" lang="fa-IR" sz="3200" b="1"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قرمز</a:t>
            </a:r>
            <a:r>
              <a:rPr kumimoji="0" lang="fa-IR" sz="3200" b="1"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در</a:t>
            </a:r>
            <a:r>
              <a:rPr kumimoji="0" lang="fa-IR" sz="3200" b="1"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دكوراسیون</a:t>
            </a: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7" name="Picture 6" descr="Description: http://www.hamseda.ir/files/fa/news/1388/10/17/12249_88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100220"/>
            <a:ext cx="1744604" cy="174460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rot="10800000" flipV="1">
            <a:off x="422001" y="836712"/>
            <a:ext cx="8253428" cy="4670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نشانه</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جشن،</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شانس،</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لوکس</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جدید</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بودن،</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علاقه</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آتش</a:t>
            </a:r>
            <a:r>
              <a:rPr kumimoji="0" lang="fa-IR" sz="2000" b="0" i="0" u="none" strike="noStrike" cap="none" normalizeH="0" baseline="0" dirty="0" smtClean="0">
                <a:ln>
                  <a:noFill/>
                </a:ln>
                <a:solidFill>
                  <a:srgbClr val="FF0000"/>
                </a:solidFill>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solidFill>
                  <a:srgbClr val="FF0000"/>
                </a:solidFill>
                <a:effectLst/>
                <a:latin typeface="Calibri" pitchFamily="34" charset="0"/>
                <a:ea typeface="Times New Roman" pitchFamily="18" charset="0"/>
                <a:cs typeface="B Homa" panose="00000400000000000000" pitchFamily="2" charset="-78"/>
              </a:rPr>
              <a:t>است</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گل‌های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روزهای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یاد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ماندنیست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هیجان‌انگیز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است</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r>
              <a:rPr kumimoji="0" lang="en-US" sz="2000" b="0" i="0" u="none" strike="noStrike" cap="none" normalizeH="0" baseline="0" dirty="0" smtClean="0">
                <a:ln>
                  <a:noFill/>
                </a:ln>
                <a:effectLst/>
                <a:latin typeface="Arial"/>
                <a:ea typeface="Times New Roman" pitchFamily="18" charset="0"/>
                <a:cs typeface="B Homa" panose="00000400000000000000" pitchFamily="2" charset="-78"/>
              </a:rPr>
              <a:t> </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پوشیدن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لباس</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یك</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جلسه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تجاری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مورد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توجه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گرفتید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نه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تنها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خاطر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شجاعت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شما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انتخاب</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بلكه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احساس</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قدرتی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است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كه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ایجاد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می‌كند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r>
              <a:rPr kumimoji="0" lang="en-US" sz="2000" b="0" i="0" u="none" strike="noStrike" cap="none" normalizeH="0" baseline="0" dirty="0" smtClean="0">
                <a:ln>
                  <a:noFill/>
                </a:ln>
                <a:effectLst/>
                <a:latin typeface="Arial"/>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Verdana" pitchFamily="34" charset="0"/>
                <a:ea typeface="Calibri" pitchFamily="34" charset="0"/>
                <a:cs typeface="B Homa" panose="00000400000000000000" pitchFamily="2" charset="-78"/>
              </a:rPr>
              <a:t> </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شجاعت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خوش‌شانسی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است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Verdana" pitchFamily="34" charset="0"/>
                <a:ea typeface="Calibri" pitchFamily="34" charset="0"/>
                <a:cs typeface="B Homa" panose="00000400000000000000" pitchFamily="2" charset="-78"/>
              </a:rPr>
              <a:t>رنگ گرم و مناسب اتاق خواب است. این رنگ محرک بوده، فعالیت ها را افزایش می دهد.</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كشورهای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آسیایی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مهم</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معمول</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است</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اما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چطور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خانه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استفاده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كنیم؟</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می‌خواهید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همه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جا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كنید،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كمی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احتیاط</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كنید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بهتر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است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قرمز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را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صورت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پراكنده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جاهای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مختلف</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كار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Arial" pitchFamily="34" charset="0"/>
                <a:ea typeface="Times New Roman" pitchFamily="18" charset="0"/>
                <a:cs typeface="B Homa" panose="00000400000000000000" pitchFamily="2" charset="-78"/>
              </a:rPr>
              <a:t>ببرید</a:t>
            </a:r>
            <a:r>
              <a:rPr kumimoji="0" lang="en-US" sz="2000" b="0" i="0" u="none" strike="noStrike" cap="none" normalizeH="0" baseline="0" dirty="0" smtClean="0">
                <a:ln>
                  <a:noFill/>
                </a:ln>
                <a:effectLst/>
                <a:latin typeface="Arial" pitchFamily="34" charset="0"/>
                <a:cs typeface="B Homa" panose="00000400000000000000" pitchFamily="2" charset="-78"/>
              </a:rPr>
              <a:t> </a:t>
            </a:r>
          </a:p>
        </p:txBody>
      </p:sp>
      <p:sp>
        <p:nvSpPr>
          <p:cNvPr id="4" name="Rectangle 3"/>
          <p:cNvSpPr/>
          <p:nvPr/>
        </p:nvSpPr>
        <p:spPr>
          <a:xfrm>
            <a:off x="323420" y="5373216"/>
            <a:ext cx="8450591" cy="1200329"/>
          </a:xfrm>
          <a:prstGeom prst="rect">
            <a:avLst/>
          </a:prstGeom>
        </p:spPr>
        <p:txBody>
          <a:bodyPr wrap="square">
            <a:spAutoFit/>
          </a:bodyPr>
          <a:lstStyle/>
          <a:p>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برای ایجاد یك اتاق گرم و نرم دیوارها را قرمز كنید. با این كار محیط بسته‌تر شده و حس صمیمیت ایجاد می‌شود</a:t>
            </a:r>
            <a:r>
              <a:rPr lang="en-US" dirty="0" smtClean="0">
                <a:cs typeface="B Homa" panose="00000400000000000000" pitchFamily="2" charset="-78"/>
              </a:rPr>
              <a:t>.</a:t>
            </a: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قرمز مناسب اتاق خواب نیست چون میزان تنفس را زیاد و خواب و آرامش را كم می‌كند</a:t>
            </a:r>
            <a:r>
              <a:rPr lang="en-US" dirty="0">
                <a:cs typeface="B Homa" panose="00000400000000000000" pitchFamily="2" charset="-78"/>
              </a:rPr>
              <a:t>.</a:t>
            </a:r>
          </a:p>
        </p:txBody>
      </p:sp>
    </p:spTree>
    <p:extLst>
      <p:ext uri="{BB962C8B-B14F-4D97-AF65-F5344CB8AC3E}">
        <p14:creationId xmlns:p14="http://schemas.microsoft.com/office/powerpoint/2010/main" val="20895672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hamseda.ir/files/fa/news/1388/10/17/12250_431.jpg"/>
          <p:cNvPicPr/>
          <p:nvPr/>
        </p:nvPicPr>
        <p:blipFill>
          <a:blip r:embed="rId2"/>
          <a:srcRect/>
          <a:stretch>
            <a:fillRect/>
          </a:stretch>
        </p:blipFill>
        <p:spPr bwMode="auto">
          <a:xfrm>
            <a:off x="293509" y="1052736"/>
            <a:ext cx="8454953" cy="4560912"/>
          </a:xfrm>
          <a:prstGeom prst="rect">
            <a:avLst/>
          </a:prstGeom>
          <a:noFill/>
          <a:ln w="9525">
            <a:noFill/>
            <a:miter lim="800000"/>
            <a:headEnd/>
            <a:tailEnd/>
          </a:ln>
        </p:spPr>
      </p:pic>
    </p:spTree>
    <p:extLst>
      <p:ext uri="{BB962C8B-B14F-4D97-AF65-F5344CB8AC3E}">
        <p14:creationId xmlns:p14="http://schemas.microsoft.com/office/powerpoint/2010/main" val="27589068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8072" y="144631"/>
            <a:ext cx="8568952" cy="2585323"/>
          </a:xfrm>
          <a:prstGeom prst="rect">
            <a:avLst/>
          </a:prstGeom>
        </p:spPr>
        <p:txBody>
          <a:bodyPr wrap="square">
            <a:spAutoFit/>
          </a:bodyPr>
          <a:lstStyle/>
          <a:p>
            <a:pPr algn="just">
              <a:lnSpc>
                <a:spcPct val="150000"/>
              </a:lnSpc>
            </a:pPr>
            <a:r>
              <a:rPr lang="fa-IR" dirty="0">
                <a:cs typeface="B Homa" panose="00000400000000000000" pitchFamily="2" charset="-78"/>
              </a:rPr>
              <a:t>در طرح‌های تجاری استفاده از مبلمان چرمی قرمز در فضایی كاملا سفید همراه با آویزهای قرمز آنچنان تماشایی خواهد بود كه هر كس وادار به نشستن و محو لوسترها می‌شود و این به دلیل مركز توجه بودن رنگ قرمز است. اما در خانه خود اگر نمی‌خواهید تا این حد رمانتیك باشید، از آن در جاهایی كه برایتان اهمیت بیشتری دارد استفاده نمایید و قسمت‌های خاص را مورد توجه قرار دهید</a:t>
            </a:r>
            <a:r>
              <a:rPr lang="en-US" dirty="0" smtClean="0">
                <a:cs typeface="B Homa" panose="00000400000000000000" pitchFamily="2" charset="-78"/>
              </a:rPr>
              <a:t>.</a:t>
            </a: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استفاده از قرمز در اطراف شومینه، حتی اگر خاموش باشد، گرما را تداعی می‌كند و به كار بردن آن در ورودی خانه استطاعت مالی را می‌رساند</a:t>
            </a:r>
            <a:r>
              <a:rPr lang="en-US" dirty="0">
                <a:cs typeface="B Homa" panose="00000400000000000000" pitchFamily="2" charset="-78"/>
              </a:rPr>
              <a:t>.</a:t>
            </a:r>
          </a:p>
        </p:txBody>
      </p:sp>
      <p:sp>
        <p:nvSpPr>
          <p:cNvPr id="3" name="Rectangle 2"/>
          <p:cNvSpPr/>
          <p:nvPr/>
        </p:nvSpPr>
        <p:spPr>
          <a:xfrm>
            <a:off x="248072" y="3068960"/>
            <a:ext cx="8568952" cy="3416320"/>
          </a:xfrm>
          <a:prstGeom prst="rect">
            <a:avLst/>
          </a:prstGeom>
        </p:spPr>
        <p:txBody>
          <a:bodyPr wrap="square">
            <a:spAutoFit/>
          </a:bodyPr>
          <a:lstStyle/>
          <a:p>
            <a:r>
              <a:rPr lang="fa-IR" dirty="0">
                <a:cs typeface="B Homa" panose="00000400000000000000" pitchFamily="2" charset="-78"/>
              </a:rPr>
              <a:t>از قرمز در محل آرایش و اتاق پرو خود استفاده كنید</a:t>
            </a:r>
            <a:r>
              <a:rPr lang="en-US" dirty="0">
                <a:cs typeface="B Homa" panose="00000400000000000000" pitchFamily="2" charset="-78"/>
              </a:rPr>
              <a:t>. </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قرمز در اتاق ناهارخوری شگفت‌انگیز است و در اتاق پذیرایی بازخورد زیادی دارد</a:t>
            </a:r>
            <a:r>
              <a:rPr lang="en-US" dirty="0">
                <a:cs typeface="B Homa" panose="00000400000000000000" pitchFamily="2" charset="-78"/>
              </a:rPr>
              <a:t>.</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رنگ قرمز تیره خود یك سبك را ایجاد می‌كند و اعتماد به نفس را می‌رساند</a:t>
            </a:r>
            <a:r>
              <a:rPr lang="en-US" dirty="0">
                <a:cs typeface="B Homa" panose="00000400000000000000" pitchFamily="2" charset="-78"/>
              </a:rPr>
              <a:t>.</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قرمز گرم، پر حرارت، رمانتیک، نشانه خطر و توقف است</a:t>
            </a:r>
            <a:r>
              <a:rPr lang="en-US" dirty="0">
                <a:cs typeface="B Homa" panose="00000400000000000000" pitchFamily="2" charset="-78"/>
              </a:rPr>
              <a:t>.</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قرمز هیجان، نشاط، پیشرفت، توانگری، قدرت و شجاعت را می‌رساند</a:t>
            </a:r>
            <a:r>
              <a:rPr lang="en-US" dirty="0">
                <a:cs typeface="B Homa" panose="00000400000000000000" pitchFamily="2" charset="-78"/>
              </a:rPr>
              <a:t>.</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قرمز موجب افزایش فشار خون، بالا رفتن تنفس، افزایش مقاومت، پرخاشگری و خشم می‌شود و رنگ پوست را خوب منعكس می‌كند</a:t>
            </a:r>
            <a:r>
              <a:rPr lang="en-US" dirty="0">
                <a:cs typeface="B Homa" panose="00000400000000000000" pitchFamily="2" charset="-78"/>
              </a:rPr>
              <a:t>.</a:t>
            </a:r>
          </a:p>
        </p:txBody>
      </p:sp>
    </p:spTree>
    <p:extLst>
      <p:ext uri="{BB962C8B-B14F-4D97-AF65-F5344CB8AC3E}">
        <p14:creationId xmlns:p14="http://schemas.microsoft.com/office/powerpoint/2010/main" val="20414153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hamseda.ir/files/fa/news/1388/10/17/12251_357.jpg"/>
          <p:cNvPicPr/>
          <p:nvPr/>
        </p:nvPicPr>
        <p:blipFill>
          <a:blip r:embed="rId2"/>
          <a:srcRect/>
          <a:stretch>
            <a:fillRect/>
          </a:stretch>
        </p:blipFill>
        <p:spPr bwMode="auto">
          <a:xfrm>
            <a:off x="251520" y="548680"/>
            <a:ext cx="8424936" cy="5659883"/>
          </a:xfrm>
          <a:prstGeom prst="rect">
            <a:avLst/>
          </a:prstGeom>
          <a:noFill/>
          <a:ln w="9525">
            <a:noFill/>
            <a:miter lim="800000"/>
            <a:headEnd/>
            <a:tailEnd/>
          </a:ln>
        </p:spPr>
      </p:pic>
    </p:spTree>
    <p:extLst>
      <p:ext uri="{BB962C8B-B14F-4D97-AF65-F5344CB8AC3E}">
        <p14:creationId xmlns:p14="http://schemas.microsoft.com/office/powerpoint/2010/main" val="607820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114054" y="208744"/>
            <a:ext cx="949518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3200" b="1" i="0" u="none" strike="noStrike" cap="none" normalizeH="0" baseline="0" dirty="0" smtClean="0">
                <a:ln>
                  <a:noFill/>
                </a:ln>
                <a:solidFill>
                  <a:srgbClr val="8B4513"/>
                </a:solidFill>
                <a:effectLst/>
                <a:latin typeface="Calibri" pitchFamily="34" charset="0"/>
                <a:ea typeface="Times New Roman" pitchFamily="18" charset="0"/>
                <a:cs typeface="B Homa" panose="00000400000000000000" pitchFamily="2" charset="-78"/>
              </a:rPr>
              <a:t>رنگ</a:t>
            </a:r>
            <a:r>
              <a:rPr kumimoji="0" lang="fa-IR" sz="3200" b="1" i="0" u="none" strike="noStrike" cap="none" normalizeH="0" baseline="0" dirty="0" smtClean="0">
                <a:ln>
                  <a:noFill/>
                </a:ln>
                <a:solidFill>
                  <a:srgbClr val="8B4513"/>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8B4513"/>
                </a:solidFill>
                <a:effectLst/>
                <a:latin typeface="Calibri" pitchFamily="34" charset="0"/>
                <a:ea typeface="Times New Roman" pitchFamily="18" charset="0"/>
                <a:cs typeface="B Homa" panose="00000400000000000000" pitchFamily="2" charset="-78"/>
              </a:rPr>
              <a:t>قهوه‌ای</a:t>
            </a:r>
            <a:r>
              <a:rPr kumimoji="0" lang="fa-IR" sz="3200" b="1" i="0" u="none" strike="noStrike" cap="none" normalizeH="0" baseline="0" dirty="0" smtClean="0">
                <a:ln>
                  <a:noFill/>
                </a:ln>
                <a:solidFill>
                  <a:srgbClr val="8B4513"/>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8B4513"/>
                </a:solidFill>
                <a:effectLst/>
                <a:latin typeface="Calibri" pitchFamily="34" charset="0"/>
                <a:ea typeface="Times New Roman" pitchFamily="18" charset="0"/>
                <a:cs typeface="B Homa" panose="00000400000000000000" pitchFamily="2" charset="-78"/>
              </a:rPr>
              <a:t>در</a:t>
            </a:r>
            <a:r>
              <a:rPr kumimoji="0" lang="fa-IR" sz="3200" b="1" i="0" u="none" strike="noStrike" cap="none" normalizeH="0" baseline="0" dirty="0" smtClean="0">
                <a:ln>
                  <a:noFill/>
                </a:ln>
                <a:solidFill>
                  <a:srgbClr val="8B4513"/>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8B4513"/>
                </a:solidFill>
                <a:effectLst/>
                <a:latin typeface="Calibri" pitchFamily="34" charset="0"/>
                <a:ea typeface="Times New Roman" pitchFamily="18" charset="0"/>
                <a:cs typeface="B Homa" panose="00000400000000000000" pitchFamily="2" charset="-78"/>
              </a:rPr>
              <a:t>دكوراسیون</a:t>
            </a: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1" name="Picture 7" descr="Description: http://www.hamseda.ir/files/fa/news/1388/10/17/12252_6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1554" y="45720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251520" y="826585"/>
            <a:ext cx="856895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قهوه‌ای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شكلاتی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دكوراسیون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منزل</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بیشتر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مورد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استفاده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قرار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می‌گیرد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قهو‌ه‌ای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هیچ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وقت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نمی‌افتد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زیبایی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این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بستگی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هماهنگی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آن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سایر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وسایل</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دارد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این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كه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كنار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صورتی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چرك</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قرار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بگیرد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یا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زرد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سفید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ظاهر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متفاوتی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پیدا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می‌كند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قهوه‌ای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تركیب</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این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رنگ‌ها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سرگرم‌كننده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است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ثبات</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می‌رساند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b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حتی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اگر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عده‌ای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از</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این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خوششان</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نیاید،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افراد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زیادی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هستند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كه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بارونی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چرم</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بلند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قهوه‌ای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می‌پوشند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یا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صندلی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ناهارخوری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چرمی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دارند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اكثر</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چوب‌ها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قهوه‌ای</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را</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خوب</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خود</a:t>
            </a:r>
            <a:r>
              <a:rPr kumimoji="0" lang="fa-IR"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sz="2000" b="0" i="0" u="none" strike="noStrike" cap="none" normalizeH="0" baseline="0" dirty="0" smtClean="0">
                <a:ln>
                  <a:noFill/>
                </a:ln>
                <a:effectLst/>
                <a:latin typeface="Calibri" pitchFamily="34" charset="0"/>
                <a:ea typeface="Times New Roman" pitchFamily="18" charset="0"/>
                <a:cs typeface="B Homa" panose="00000400000000000000" pitchFamily="2" charset="-78"/>
              </a:rPr>
              <a:t>می‌گیرند</a:t>
            </a:r>
            <a:r>
              <a:rPr kumimoji="0" lang="en-US" sz="2000"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endParaRPr kumimoji="0" lang="en-US" sz="2000" b="0" i="0" u="none" strike="noStrike" cap="none" normalizeH="0" baseline="0" dirty="0" smtClean="0">
              <a:ln>
                <a:noFill/>
              </a:ln>
              <a:effectLst/>
              <a:latin typeface="Arial" pitchFamily="34" charset="0"/>
              <a:cs typeface="B Homa" panose="00000400000000000000" pitchFamily="2" charset="-78"/>
            </a:endParaRPr>
          </a:p>
        </p:txBody>
      </p:sp>
      <p:pic>
        <p:nvPicPr>
          <p:cNvPr id="5" name="Picture 4" descr="http://www.hamseda.ir/files/fa/news/1388/10/17/12253_623.jpg"/>
          <p:cNvPicPr/>
          <p:nvPr/>
        </p:nvPicPr>
        <p:blipFill>
          <a:blip r:embed="rId3"/>
          <a:srcRect/>
          <a:stretch>
            <a:fillRect/>
          </a:stretch>
        </p:blipFill>
        <p:spPr bwMode="auto">
          <a:xfrm>
            <a:off x="1403648" y="3356992"/>
            <a:ext cx="6686302" cy="3168352"/>
          </a:xfrm>
          <a:prstGeom prst="rect">
            <a:avLst/>
          </a:prstGeom>
          <a:noFill/>
          <a:ln w="9525">
            <a:noFill/>
            <a:miter lim="800000"/>
            <a:headEnd/>
            <a:tailEnd/>
          </a:ln>
        </p:spPr>
      </p:pic>
    </p:spTree>
    <p:extLst>
      <p:ext uri="{BB962C8B-B14F-4D97-AF65-F5344CB8AC3E}">
        <p14:creationId xmlns:p14="http://schemas.microsoft.com/office/powerpoint/2010/main" val="21358274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764704"/>
            <a:ext cx="8208912" cy="2308324"/>
          </a:xfrm>
          <a:prstGeom prst="rect">
            <a:avLst/>
          </a:prstGeom>
        </p:spPr>
        <p:txBody>
          <a:bodyPr wrap="square">
            <a:spAutoFit/>
          </a:bodyPr>
          <a:lstStyle/>
          <a:p>
            <a:r>
              <a:rPr lang="fa-IR" dirty="0">
                <a:cs typeface="B Homa" panose="00000400000000000000" pitchFamily="2" charset="-78"/>
              </a:rPr>
              <a:t>رنگ طبیعی قهوه‌ای به خصوص اگر مایل به كارامل باشد و نیز قهوه‌ای كنار صورتی چرك خیره‌كننده خواهد بود</a:t>
            </a:r>
            <a:r>
              <a:rPr lang="en-US" dirty="0">
                <a:cs typeface="B Homa" panose="00000400000000000000" pitchFamily="2" charset="-78"/>
              </a:rPr>
              <a:t>. </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رنگ قهوه‌ای گرمی، آسایش، خونسردی، ایمنی، اطمینان، پایداری، همزمان‌بودن، در‌ برداشتن و خاكی بودن را می‌رساند</a:t>
            </a:r>
            <a:r>
              <a:rPr lang="en-US" dirty="0">
                <a:cs typeface="B Homa" panose="00000400000000000000" pitchFamily="2" charset="-78"/>
              </a:rPr>
              <a:t>. </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قهوه‌ای نشانه زمین، طبیعت خاكی، هوش، فشردگی، استحكام، غنی بودن، آرامش و محافظه كار بودن است</a:t>
            </a:r>
            <a:r>
              <a:rPr lang="en-US" dirty="0">
                <a:cs typeface="B Homa" panose="00000400000000000000" pitchFamily="2" charset="-78"/>
              </a:rPr>
              <a:t>.</a:t>
            </a:r>
          </a:p>
        </p:txBody>
      </p:sp>
      <p:pic>
        <p:nvPicPr>
          <p:cNvPr id="3" name="Picture 2" descr="http://www.hamseda.ir/files/fa/news/1388/10/17/12254_188.jpg"/>
          <p:cNvPicPr/>
          <p:nvPr/>
        </p:nvPicPr>
        <p:blipFill>
          <a:blip r:embed="rId2"/>
          <a:srcRect/>
          <a:stretch>
            <a:fillRect/>
          </a:stretch>
        </p:blipFill>
        <p:spPr bwMode="auto">
          <a:xfrm>
            <a:off x="1763688" y="3212976"/>
            <a:ext cx="5544615" cy="3024336"/>
          </a:xfrm>
          <a:prstGeom prst="rect">
            <a:avLst/>
          </a:prstGeom>
          <a:noFill/>
          <a:ln w="9525">
            <a:noFill/>
            <a:miter lim="800000"/>
            <a:headEnd/>
            <a:tailEnd/>
          </a:ln>
        </p:spPr>
      </p:pic>
    </p:spTree>
    <p:extLst>
      <p:ext uri="{BB962C8B-B14F-4D97-AF65-F5344CB8AC3E}">
        <p14:creationId xmlns:p14="http://schemas.microsoft.com/office/powerpoint/2010/main" val="40388144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051720" y="280753"/>
            <a:ext cx="950505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3200" b="1" i="0" u="none" strike="noStrike" cap="none" normalizeH="0" baseline="0" dirty="0" smtClean="0">
                <a:ln>
                  <a:noFill/>
                </a:ln>
                <a:solidFill>
                  <a:srgbClr val="4E4E4E"/>
                </a:solidFill>
                <a:effectLst/>
                <a:latin typeface="Calibri" pitchFamily="34" charset="0"/>
                <a:ea typeface="Times New Roman" pitchFamily="18" charset="0"/>
                <a:cs typeface="B Homa" panose="00000400000000000000" pitchFamily="2" charset="-78"/>
              </a:rPr>
              <a:t>رنگ</a:t>
            </a:r>
            <a:r>
              <a:rPr kumimoji="0" lang="fa-IR" sz="3200" b="1" i="0" u="none" strike="noStrike" cap="none" normalizeH="0" baseline="0" dirty="0" smtClean="0">
                <a:ln>
                  <a:noFill/>
                </a:ln>
                <a:solidFill>
                  <a:srgbClr val="4E4E4E"/>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4E4E4E"/>
                </a:solidFill>
                <a:effectLst/>
                <a:latin typeface="Calibri" pitchFamily="34" charset="0"/>
                <a:ea typeface="Times New Roman" pitchFamily="18" charset="0"/>
                <a:cs typeface="B Homa" panose="00000400000000000000" pitchFamily="2" charset="-78"/>
              </a:rPr>
              <a:t>مشكی</a:t>
            </a:r>
            <a:r>
              <a:rPr kumimoji="0" lang="fa-IR" sz="3200" b="1" i="0" u="none" strike="noStrike" cap="none" normalizeH="0" baseline="0" dirty="0" smtClean="0">
                <a:ln>
                  <a:noFill/>
                </a:ln>
                <a:solidFill>
                  <a:srgbClr val="4E4E4E"/>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4E4E4E"/>
                </a:solidFill>
                <a:effectLst/>
                <a:latin typeface="Calibri" pitchFamily="34" charset="0"/>
                <a:ea typeface="Times New Roman" pitchFamily="18" charset="0"/>
                <a:cs typeface="B Homa" panose="00000400000000000000" pitchFamily="2" charset="-78"/>
              </a:rPr>
              <a:t>در</a:t>
            </a:r>
            <a:r>
              <a:rPr kumimoji="0" lang="fa-IR" sz="3200" b="1" i="0" u="none" strike="noStrike" cap="none" normalizeH="0" baseline="0" dirty="0" smtClean="0">
                <a:ln>
                  <a:noFill/>
                </a:ln>
                <a:solidFill>
                  <a:srgbClr val="4E4E4E"/>
                </a:solidFill>
                <a:effectLst/>
                <a:latin typeface="Tahoma" pitchFamily="34" charset="0"/>
                <a:ea typeface="Times New Roman" pitchFamily="18" charset="0"/>
                <a:cs typeface="B Homa" panose="00000400000000000000" pitchFamily="2" charset="-78"/>
              </a:rPr>
              <a:t> </a:t>
            </a:r>
            <a:r>
              <a:rPr kumimoji="0" lang="fa-IR" sz="3200" b="1" i="0" u="none" strike="noStrike" cap="none" normalizeH="0" baseline="0" dirty="0" smtClean="0">
                <a:ln>
                  <a:noFill/>
                </a:ln>
                <a:solidFill>
                  <a:srgbClr val="4E4E4E"/>
                </a:solidFill>
                <a:effectLst/>
                <a:latin typeface="Calibri" pitchFamily="34" charset="0"/>
                <a:ea typeface="Times New Roman" pitchFamily="18" charset="0"/>
                <a:cs typeface="B Homa" panose="00000400000000000000" pitchFamily="2" charset="-78"/>
              </a:rPr>
              <a:t>دكوراسیون</a:t>
            </a: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t/>
            </a:r>
            <a:br>
              <a:rPr kumimoji="0" lang="en-US" sz="1400" b="0" i="0" u="none" strike="noStrike" cap="none" normalizeH="0" baseline="0" dirty="0" smtClean="0">
                <a:ln>
                  <a:noFill/>
                </a:ln>
                <a:solidFill>
                  <a:srgbClr val="4E4E4E"/>
                </a:solidFill>
                <a:effectLst/>
                <a:latin typeface="Tahoma" pitchFamily="34" charset="0"/>
                <a:ea typeface="Times New Roman" pitchFamily="18" charset="0"/>
                <a:cs typeface="Tahoma"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3"/>
          <p:cNvSpPr>
            <a:spLocks noChangeArrowheads="1"/>
          </p:cNvSpPr>
          <p:nvPr/>
        </p:nvSpPr>
        <p:spPr bwMode="auto">
          <a:xfrm rot="10800000" flipV="1">
            <a:off x="683568" y="829102"/>
            <a:ext cx="8136904" cy="296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50000"/>
              </a:lnSpc>
              <a:spcBef>
                <a:spcPct val="0"/>
              </a:spcBef>
              <a:spcAft>
                <a:spcPct val="0"/>
              </a:spcAft>
              <a:buClrTx/>
              <a:buSzTx/>
              <a:buFontTx/>
              <a:buNone/>
              <a:tabLst/>
            </a:pP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مشكی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فوق‌العاده‌ای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برای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دكوراتورهاست</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endParaRPr kumimoji="0" lang="en-US" b="0" i="0" u="none" strike="noStrike" cap="none" normalizeH="0" baseline="0" dirty="0" smtClean="0">
              <a:ln>
                <a:noFill/>
              </a:ln>
              <a:effectLst/>
              <a:latin typeface="Arial" pitchFamily="34" charset="0"/>
              <a:cs typeface="B Homa" panose="00000400000000000000" pitchFamily="2" charset="-78"/>
            </a:endParaRPr>
          </a:p>
          <a:p>
            <a:pPr marL="0" marR="0" lvl="0" indent="0" defTabSz="914400" rtl="1" eaLnBrk="0" fontAlgn="base" latinLnBrk="0" hangingPunct="0">
              <a:lnSpc>
                <a:spcPct val="150000"/>
              </a:lnSpc>
              <a:spcBef>
                <a:spcPct val="0"/>
              </a:spcBef>
              <a:spcAft>
                <a:spcPct val="0"/>
              </a:spcAft>
              <a:buClrTx/>
              <a:buSzTx/>
              <a:buFontTx/>
              <a:buNone/>
              <a:tabLst/>
            </a:pP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ژاپنی‌ها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اغلب</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از</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آن</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استفاده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می‌كنند،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روی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آن</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را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لاك</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الكل</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می‌زنند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در</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تركیب</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قرمز</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جلوه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خاصی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فضای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مورد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نظر</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می‌دهند</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r>
              <a:rPr kumimoji="0" lang="en-US" b="0" i="0" u="none" strike="noStrike" cap="none" normalizeH="0" baseline="0" dirty="0" smtClean="0">
                <a:ln>
                  <a:noFill/>
                </a:ln>
                <a:effectLst/>
                <a:latin typeface="Calibri"/>
                <a:ea typeface="Times New Roman" pitchFamily="18" charset="0"/>
                <a:cs typeface="B Homa" panose="00000400000000000000" pitchFamily="2" charset="-78"/>
              </a:rPr>
              <a:t> </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اگر</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بخواهید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چیزی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را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بی‌توجه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نشان</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دهید،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از</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مشكی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مات</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استفاده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كنید</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b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مشكی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دلیل</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خنثی‌بودن</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هر</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استفاده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شود،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تاثیر</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فوق‌العاده‌ای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خواهد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داشت</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r>
              <a:rPr kumimoji="0" lang="en-US" b="0" i="0" u="none" strike="noStrike" cap="none" normalizeH="0" baseline="0" dirty="0" smtClean="0">
                <a:ln>
                  <a:noFill/>
                </a:ln>
                <a:effectLst/>
                <a:latin typeface="Calibri"/>
                <a:ea typeface="Times New Roman" pitchFamily="18" charset="0"/>
                <a:cs typeface="B Homa" panose="00000400000000000000" pitchFamily="2" charset="-78"/>
              </a:rPr>
              <a:t> </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دیوارهای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زرد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مشكی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شما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را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یاد</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وز</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وز</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زنبور</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عسل</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می‌اندازد</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r>
              <a:rPr kumimoji="0" lang="en-US" b="0" i="0" u="none" strike="noStrike" cap="none" normalizeH="0" baseline="0" dirty="0" smtClean="0">
                <a:ln>
                  <a:noFill/>
                </a:ln>
                <a:effectLst/>
                <a:latin typeface="Calibri"/>
                <a:ea typeface="Times New Roman" pitchFamily="18" charset="0"/>
                <a:cs typeface="B Homa" panose="00000400000000000000" pitchFamily="2" charset="-78"/>
              </a:rPr>
              <a:t> </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
            </a:r>
            <a:b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b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مشكی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با</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رنگ‌های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متالیك</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طلایی،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نقره‌ای،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مسی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و</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برنج</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جلوه‌ای</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فوق‌العاده</a:t>
            </a:r>
            <a:r>
              <a:rPr kumimoji="0" lang="fa-IR" b="0" i="0" u="none" strike="noStrike" cap="none" normalizeH="0" baseline="0" dirty="0" smtClean="0">
                <a:ln>
                  <a:noFill/>
                </a:ln>
                <a:effectLst/>
                <a:latin typeface="Tahoma" pitchFamily="34" charset="0"/>
                <a:ea typeface="Times New Roman" pitchFamily="18" charset="0"/>
                <a:cs typeface="B Homa" panose="00000400000000000000" pitchFamily="2" charset="-78"/>
              </a:rPr>
              <a:t> </a:t>
            </a:r>
            <a:r>
              <a:rPr kumimoji="0" lang="fa-IR" b="0" i="0" u="none" strike="noStrike" cap="none" normalizeH="0" baseline="0" dirty="0" smtClean="0">
                <a:ln>
                  <a:noFill/>
                </a:ln>
                <a:effectLst/>
                <a:latin typeface="Calibri" pitchFamily="34" charset="0"/>
                <a:ea typeface="Times New Roman" pitchFamily="18" charset="0"/>
                <a:cs typeface="B Homa" panose="00000400000000000000" pitchFamily="2" charset="-78"/>
              </a:rPr>
              <a:t>دارد</a:t>
            </a:r>
            <a:r>
              <a:rPr kumimoji="0" lang="en-US" b="0" i="0" u="none" strike="noStrike" cap="none" normalizeH="0" baseline="0" dirty="0" smtClean="0">
                <a:ln>
                  <a:noFill/>
                </a:ln>
                <a:effectLst/>
                <a:latin typeface="Tahoma" pitchFamily="34" charset="0"/>
                <a:ea typeface="Times New Roman" pitchFamily="18" charset="0"/>
                <a:cs typeface="B Homa" panose="00000400000000000000" pitchFamily="2" charset="-78"/>
              </a:rPr>
              <a:t>.</a:t>
            </a:r>
            <a:endParaRPr kumimoji="0" lang="en-US" b="0" i="0" u="none" strike="noStrike" cap="none" normalizeH="0" baseline="0" dirty="0" smtClean="0">
              <a:ln>
                <a:noFill/>
              </a:ln>
              <a:effectLst/>
              <a:latin typeface="Arial" pitchFamily="34" charset="0"/>
              <a:cs typeface="B Homa" panose="00000400000000000000" pitchFamily="2" charset="-78"/>
            </a:endParaRPr>
          </a:p>
        </p:txBody>
      </p:sp>
      <p:sp>
        <p:nvSpPr>
          <p:cNvPr id="4" name="Rectangle 3"/>
          <p:cNvSpPr/>
          <p:nvPr/>
        </p:nvSpPr>
        <p:spPr>
          <a:xfrm>
            <a:off x="251520" y="3995678"/>
            <a:ext cx="8568952" cy="2862322"/>
          </a:xfrm>
          <a:prstGeom prst="rect">
            <a:avLst/>
          </a:prstGeom>
        </p:spPr>
        <p:txBody>
          <a:bodyPr wrap="square">
            <a:spAutoFit/>
          </a:bodyPr>
          <a:lstStyle/>
          <a:p>
            <a:pPr>
              <a:lnSpc>
                <a:spcPct val="150000"/>
              </a:lnSpc>
            </a:pPr>
            <a:r>
              <a:rPr lang="fa-IR" sz="2000" dirty="0" smtClean="0">
                <a:cs typeface="B Homa" panose="00000400000000000000" pitchFamily="2" charset="-78"/>
              </a:rPr>
              <a:t>اغلب در نازك‌كاری‌ها برای ایجاد ظرافت استفاده می‌شود</a:t>
            </a:r>
            <a:r>
              <a:rPr lang="en-US" sz="2000" dirty="0" smtClean="0">
                <a:cs typeface="B Homa" panose="00000400000000000000" pitchFamily="2" charset="-78"/>
              </a:rPr>
              <a:t>.</a:t>
            </a:r>
            <a:br>
              <a:rPr lang="en-US" sz="2000" dirty="0" smtClean="0">
                <a:cs typeface="B Homa" panose="00000400000000000000" pitchFamily="2" charset="-78"/>
              </a:rPr>
            </a:br>
            <a:r>
              <a:rPr lang="fa-IR" sz="2000" dirty="0" smtClean="0">
                <a:cs typeface="B Homa" panose="00000400000000000000" pitchFamily="2" charset="-78"/>
              </a:rPr>
              <a:t>یك نیمكت كه روی آن گرانیت مشكی قرار گرفته باشد، ظاهر دلفریب و زیبایی به آشپزخانه می‌دهد</a:t>
            </a:r>
            <a:r>
              <a:rPr lang="en-US" sz="2000" dirty="0" smtClean="0">
                <a:cs typeface="B Homa" panose="00000400000000000000" pitchFamily="2" charset="-78"/>
              </a:rPr>
              <a:t>. </a:t>
            </a:r>
            <a:br>
              <a:rPr lang="en-US" sz="2000" dirty="0" smtClean="0">
                <a:cs typeface="B Homa" panose="00000400000000000000" pitchFamily="2" charset="-78"/>
              </a:rPr>
            </a:br>
            <a:r>
              <a:rPr lang="fa-IR" sz="2000" dirty="0" smtClean="0">
                <a:cs typeface="B Homa" panose="00000400000000000000" pitchFamily="2" charset="-78"/>
              </a:rPr>
              <a:t>مشكی رنگ خوبی برای كف‌پوش است. رنگ سیاه و سفید معمولا به صورت كاشی یا موزاییك مناسب كف سرویس‌های بهداشتی است چون با كنتراست یا تضادی كه ایجاد می‌كند فضاهای كوچك را بزرگ‌تر نشان می‌دهد</a:t>
            </a:r>
            <a:r>
              <a:rPr lang="en-US" sz="2000" dirty="0" smtClean="0">
                <a:cs typeface="B Homa" panose="00000400000000000000" pitchFamily="2" charset="-78"/>
              </a:rPr>
              <a:t>.</a:t>
            </a:r>
            <a:endParaRPr lang="fa-IR" sz="2000" dirty="0">
              <a:cs typeface="B Homa" panose="00000400000000000000" pitchFamily="2" charset="-78"/>
            </a:endParaRPr>
          </a:p>
        </p:txBody>
      </p:sp>
    </p:spTree>
    <p:extLst>
      <p:ext uri="{BB962C8B-B14F-4D97-AF65-F5344CB8AC3E}">
        <p14:creationId xmlns:p14="http://schemas.microsoft.com/office/powerpoint/2010/main" val="24092106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88640"/>
            <a:ext cx="8280920" cy="2400657"/>
          </a:xfrm>
          <a:prstGeom prst="rect">
            <a:avLst/>
          </a:prstGeom>
        </p:spPr>
        <p:txBody>
          <a:bodyPr wrap="square">
            <a:spAutoFit/>
          </a:bodyPr>
          <a:lstStyle/>
          <a:p>
            <a:pPr>
              <a:lnSpc>
                <a:spcPct val="150000"/>
              </a:lnSpc>
            </a:pPr>
            <a:r>
              <a:rPr lang="fa-IR" sz="2000" dirty="0">
                <a:cs typeface="B Homa" panose="00000400000000000000" pitchFamily="2" charset="-78"/>
              </a:rPr>
              <a:t>مشكی به تنهایی به عنوان رنگ‌ دیوار چندان مرسوم نیست، محیط را بسته و مرعوب می‌كند. اما برای اهمیت دادن و تاكید یك طرح، در زمینه‌های رنگی به كار می‌رود</a:t>
            </a:r>
            <a:r>
              <a:rPr lang="en-US" sz="2000" dirty="0">
                <a:cs typeface="B Homa" panose="00000400000000000000" pitchFamily="2" charset="-78"/>
              </a:rPr>
              <a:t>.</a:t>
            </a:r>
            <a:br>
              <a:rPr lang="en-US" sz="2000" dirty="0">
                <a:cs typeface="B Homa" panose="00000400000000000000" pitchFamily="2" charset="-78"/>
              </a:rPr>
            </a:b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غالبا در چراغ‌ها، دستگیره‌های در به عنوان یك رنگ خنثی كه طرح‌های اطراف خود را به خوبی جلوه می‌دهد، استفاده می‌شود</a:t>
            </a:r>
            <a:r>
              <a:rPr lang="en-US" sz="2000" dirty="0">
                <a:cs typeface="B Homa" panose="00000400000000000000" pitchFamily="2" charset="-78"/>
              </a:rPr>
              <a:t>.</a:t>
            </a:r>
          </a:p>
        </p:txBody>
      </p:sp>
      <p:pic>
        <p:nvPicPr>
          <p:cNvPr id="3" name="Picture 2" descr="http://www.hamseda.ir/files/fa/news/1388/10/17/12231_828.jpg"/>
          <p:cNvPicPr/>
          <p:nvPr/>
        </p:nvPicPr>
        <p:blipFill>
          <a:blip r:embed="rId2"/>
          <a:srcRect/>
          <a:stretch>
            <a:fillRect/>
          </a:stretch>
        </p:blipFill>
        <p:spPr bwMode="auto">
          <a:xfrm>
            <a:off x="323528" y="2708920"/>
            <a:ext cx="3810000" cy="2819400"/>
          </a:xfrm>
          <a:prstGeom prst="rect">
            <a:avLst/>
          </a:prstGeom>
          <a:noFill/>
          <a:ln w="9525">
            <a:noFill/>
            <a:miter lim="800000"/>
            <a:headEnd/>
            <a:tailEnd/>
          </a:ln>
        </p:spPr>
      </p:pic>
      <p:sp>
        <p:nvSpPr>
          <p:cNvPr id="5" name="Rectangle 4"/>
          <p:cNvSpPr/>
          <p:nvPr/>
        </p:nvSpPr>
        <p:spPr>
          <a:xfrm>
            <a:off x="4176464" y="2806134"/>
            <a:ext cx="4355976" cy="3170099"/>
          </a:xfrm>
          <a:prstGeom prst="rect">
            <a:avLst/>
          </a:prstGeom>
        </p:spPr>
        <p:txBody>
          <a:bodyPr wrap="square">
            <a:spAutoFit/>
          </a:bodyPr>
          <a:lstStyle/>
          <a:p>
            <a:r>
              <a:rPr lang="fa-IR" sz="2000" dirty="0">
                <a:cs typeface="B Homa" panose="00000400000000000000" pitchFamily="2" charset="-78"/>
              </a:rPr>
              <a:t>رنگ مشكی نشانه قدرت، شان و مقام، برجسته بودن، قطعیت و محصور بودن است</a:t>
            </a:r>
            <a:r>
              <a:rPr lang="en-US" sz="2000" dirty="0">
                <a:cs typeface="B Homa" panose="00000400000000000000" pitchFamily="2" charset="-78"/>
              </a:rPr>
              <a:t>.</a:t>
            </a:r>
            <a:br>
              <a:rPr lang="en-US" sz="2000" dirty="0">
                <a:cs typeface="B Homa" panose="00000400000000000000" pitchFamily="2" charset="-78"/>
              </a:rPr>
            </a:b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مشكی دراماتیك است در عین حال گرانی، زیبایی، لاغری، دنیوی و خنثی بودن را القا می‌كند</a:t>
            </a:r>
            <a:r>
              <a:rPr lang="en-US" sz="2000" dirty="0">
                <a:cs typeface="B Homa" panose="00000400000000000000" pitchFamily="2" charset="-78"/>
              </a:rPr>
              <a:t>.</a:t>
            </a:r>
            <a:br>
              <a:rPr lang="en-US" sz="2000" dirty="0">
                <a:cs typeface="B Homa" panose="00000400000000000000" pitchFamily="2" charset="-78"/>
              </a:rPr>
            </a:b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رنگ مشكی نشان‌دهنده سوگواری، بیماری، تاریكی، پیچیدگی، سردی، دوری، خستگی و راز است و برای ایجاد ترس، وحشت و تهدید هم به كار می‌رود</a:t>
            </a:r>
            <a:r>
              <a:rPr lang="en-US" sz="2000" dirty="0">
                <a:cs typeface="B Homa" panose="00000400000000000000" pitchFamily="2" charset="-78"/>
              </a:rPr>
              <a:t>.</a:t>
            </a:r>
          </a:p>
        </p:txBody>
      </p:sp>
    </p:spTree>
    <p:extLst>
      <p:ext uri="{BB962C8B-B14F-4D97-AF65-F5344CB8AC3E}">
        <p14:creationId xmlns:p14="http://schemas.microsoft.com/office/powerpoint/2010/main" val="32334179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36280"/>
            <a:ext cx="8424936" cy="632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7384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3568" y="889844"/>
            <a:ext cx="7992888" cy="5593839"/>
          </a:xfrm>
          <a:prstGeom prst="rect">
            <a:avLst/>
          </a:prstGeom>
        </p:spPr>
        <p:txBody>
          <a:bodyPr wrap="square">
            <a:spAutoFit/>
          </a:bodyPr>
          <a:lstStyle/>
          <a:p>
            <a:pPr algn="just">
              <a:lnSpc>
                <a:spcPct val="150000"/>
              </a:lnSpc>
            </a:pPr>
            <a:r>
              <a:rPr lang="fa-IR" sz="2000" dirty="0"/>
              <a:t>ا</a:t>
            </a:r>
            <a:r>
              <a:rPr lang="fa-IR" sz="2000" dirty="0">
                <a:cs typeface="B Homa" panose="00000400000000000000" pitchFamily="2" charset="-78"/>
              </a:rPr>
              <a:t>ز اینرو معماری داخلی اغلب در ردیف هنرهای تجسمی به حساب آمده است و برای موفقیت در آن، بایستی تا حد نسبتاً زیادی با عناصر و اصول طراحی تجسمی و مبادی سواد بصری آشنا بود</a:t>
            </a:r>
            <a:r>
              <a:rPr lang="en-US" sz="2000" dirty="0">
                <a:cs typeface="B Homa" panose="00000400000000000000" pitchFamily="2" charset="-78"/>
              </a:rPr>
              <a:t>.</a:t>
            </a:r>
          </a:p>
          <a:p>
            <a:pPr algn="just">
              <a:lnSpc>
                <a:spcPct val="150000"/>
              </a:lnSpc>
            </a:pPr>
            <a:r>
              <a:rPr lang="fa-IR" sz="2000" dirty="0">
                <a:cs typeface="B Homa" panose="00000400000000000000" pitchFamily="2" charset="-78"/>
              </a:rPr>
              <a:t>ازطرف دیگر با توجه به اهمیت مسائل مالی و اقتصادی ، هنر یک مهندس معمار اینست که بهینه ترین و زیباترین فضا را با حداقل هزینه ها فراهم کند تا مراجعه به او </a:t>
            </a:r>
            <a:r>
              <a:rPr lang="fa-IR" sz="2000" dirty="0" smtClean="0">
                <a:cs typeface="B Homa" panose="00000400000000000000" pitchFamily="2" charset="-78"/>
              </a:rPr>
              <a:t>ن</a:t>
            </a:r>
            <a:r>
              <a:rPr lang="en-US" sz="2000" dirty="0">
                <a:cs typeface="B Homa" panose="00000400000000000000" pitchFamily="2" charset="-78"/>
              </a:rPr>
              <a:t> </a:t>
            </a:r>
            <a:r>
              <a:rPr lang="fa-IR" sz="2000" dirty="0" smtClean="0">
                <a:cs typeface="B Homa" panose="00000400000000000000" pitchFamily="2" charset="-78"/>
              </a:rPr>
              <a:t>تنها </a:t>
            </a:r>
            <a:r>
              <a:rPr lang="fa-IR" sz="2000" dirty="0">
                <a:cs typeface="B Homa" panose="00000400000000000000" pitchFamily="2" charset="-78"/>
              </a:rPr>
              <a:t>هزینه ای بر کارفرما تحمیل نکند بلکه باارائه  راهکارهای کارشناسانه وعلمی ازهدر رفتن منابع مالی جلوگیری کرده و آنها را به بالاترین بازدهی برساند .نکته ظریف دیگری که نباید ازخاطردور داشت اینست که برای فروش یک واحد مسکونی مهمترین عامل تاثیرگذاربر خریدار پیشتر و بیشتر از اسکلت بندی  و زیرکار خانه، ظاهر آنست که میتواند حس راحتی و خوشایند بودن خانه را به او القا کند یا فضایی دلگیر و ناخوشایند را دربرابر اوقرار دهد. گاه یک کاغذدیواری شیک یا یک نورپردازی مناسب چنان جلوه ای به یک مکان می بخشد که تردید درخرید را ازدل هرخریداری میزداید</a:t>
            </a:r>
            <a:r>
              <a:rPr lang="en-US" sz="2000" dirty="0"/>
              <a:t>.</a:t>
            </a:r>
            <a:endParaRPr lang="fa-IR" sz="2000" dirty="0"/>
          </a:p>
        </p:txBody>
      </p:sp>
    </p:spTree>
    <p:extLst>
      <p:ext uri="{BB962C8B-B14F-4D97-AF65-F5344CB8AC3E}">
        <p14:creationId xmlns:p14="http://schemas.microsoft.com/office/powerpoint/2010/main" val="37997496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335846"/>
            <a:ext cx="8424936" cy="6013185"/>
          </a:xfrm>
          <a:prstGeom prst="rect">
            <a:avLst/>
          </a:prstGeom>
        </p:spPr>
        <p:txBody>
          <a:bodyPr wrap="square">
            <a:spAutoFit/>
          </a:bodyPr>
          <a:lstStyle/>
          <a:p>
            <a:pPr>
              <a:lnSpc>
                <a:spcPct val="150000"/>
              </a:lnSpc>
            </a:pPr>
            <a:r>
              <a:rPr lang="fa-IR" sz="2400" dirty="0">
                <a:cs typeface="B Homa" panose="00000400000000000000" pitchFamily="2" charset="-78"/>
              </a:rPr>
              <a:t>رنگ‌های مناسب برای یك اتاق خواب</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از آنجا كه اتاق خواب خصوصی ترین فضا در هر خانه است، در طراحی دكوراسیون و انتخاب رنگ آن باید پیش از هر چیز سلیقه و نیازهای شخصی صاحب آن را در نظر گرفت، با این وجود نباید از اصول طراحی رنگ در دكوراسیون و تاثیرات ناخودآگاهی كه هر یك از خانوادههای رنگی بر روی روح و روان ما به جا میگذارد، غافل شد.</a:t>
            </a:r>
            <a:br>
              <a:rPr lang="fa-IR" dirty="0">
                <a:cs typeface="B Homa" panose="00000400000000000000" pitchFamily="2" charset="-78"/>
              </a:rPr>
            </a:br>
            <a:r>
              <a:rPr lang="fa-IR" dirty="0">
                <a:cs typeface="B Homa" panose="00000400000000000000" pitchFamily="2" charset="-78"/>
              </a:rPr>
              <a:t>ضمن مدنظر داشتن سلیقهی صاحب اتاق خواب باید كاربرد یك اتاق خواب را نیز در نظر داشت. یك اتاق خواب باید همواره فضایی آرامش بخش و راحت باشد كه مكانی مناسب برای خواب و استراحت را فراهم آورد.</a:t>
            </a:r>
            <a:br>
              <a:rPr lang="fa-IR" dirty="0">
                <a:cs typeface="B Homa" panose="00000400000000000000" pitchFamily="2" charset="-78"/>
              </a:rPr>
            </a:br>
            <a:r>
              <a:rPr lang="fa-IR" dirty="0">
                <a:cs typeface="B Homa" panose="00000400000000000000" pitchFamily="2" charset="-78"/>
              </a:rPr>
              <a:t>هنگام طراحی رنگ یك اتاق خواب بهتر است از انتخاب رنگهای درخشان پرهیز كنیم. چرا كه ممكن است هنگام استراحت این رنگها آزاردهنده به نظر برسند؛ اما چنانچه رنگهای زنده را بیشتر می پسندید، سایه های مختلف رنگ آجری در كنار كرمهای غنی و سیاه میتواند انتخابی مناسب باشد.</a:t>
            </a:r>
            <a:br>
              <a:rPr lang="fa-IR" dirty="0">
                <a:cs typeface="B Homa" panose="00000400000000000000" pitchFamily="2" charset="-78"/>
              </a:rPr>
            </a:br>
            <a:r>
              <a:rPr lang="fa-IR" dirty="0">
                <a:cs typeface="B Homa" panose="00000400000000000000" pitchFamily="2" charset="-78"/>
              </a:rPr>
              <a:t>اگر به دنبال اتاق خوابی با فضای گرم سنتی و اندكی تجملی هستید، استفاده از رنگهای به كار رفته در صنایع دستی شرقی راه حلی مناسب برای دستیابی به چنین فضایی است.</a:t>
            </a:r>
          </a:p>
        </p:txBody>
      </p:sp>
    </p:spTree>
    <p:extLst>
      <p:ext uri="{BB962C8B-B14F-4D97-AF65-F5344CB8AC3E}">
        <p14:creationId xmlns:p14="http://schemas.microsoft.com/office/powerpoint/2010/main" val="124910389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1696" y="332656"/>
            <a:ext cx="8136904" cy="5078313"/>
          </a:xfrm>
          <a:prstGeom prst="rect">
            <a:avLst/>
          </a:prstGeom>
        </p:spPr>
        <p:txBody>
          <a:bodyPr wrap="square">
            <a:spAutoFit/>
          </a:bodyPr>
          <a:lstStyle/>
          <a:p>
            <a:pPr>
              <a:lnSpc>
                <a:spcPct val="150000"/>
              </a:lnSpc>
            </a:pPr>
            <a:r>
              <a:rPr lang="fa-IR" dirty="0">
                <a:cs typeface="B Homa" panose="00000400000000000000" pitchFamily="2" charset="-78"/>
              </a:rPr>
              <a:t>رنگهای گرمی چون طلایی، نارنجی ها، قرمزهای پرمایه و آجری های به كار رفته در طرحهای سنتی شرقی عاملی مهم در ایجاد نمایی باشكوه و گرم در یك دكوراسیون هستند</a:t>
            </a:r>
            <a:r>
              <a:rPr lang="fa-IR" dirty="0"/>
              <a:t>. </a:t>
            </a:r>
          </a:p>
          <a:p>
            <a:pPr>
              <a:lnSpc>
                <a:spcPct val="150000"/>
              </a:lnSpc>
            </a:pPr>
            <a:r>
              <a:rPr lang="fa-IR" dirty="0" smtClean="0">
                <a:cs typeface="B Homa" panose="00000400000000000000" pitchFamily="2" charset="-78"/>
              </a:rPr>
              <a:t>علاوه </a:t>
            </a:r>
            <a:r>
              <a:rPr lang="fa-IR" dirty="0">
                <a:cs typeface="B Homa" panose="00000400000000000000" pitchFamily="2" charset="-78"/>
              </a:rPr>
              <a:t>بر به كارگیری این رنگها در فضای اتاق استفاده از پارچه های ابریشمی و كتان طرحدار، تابلوها و مجسمههای زینتی شرقی، پارچههای سوزندوزی و قلمكار غنا جذابیت این دكوراسیون را دوچندان می كند. برای نیل به موفقیت در تركیب سطوح طرحدار گوناگون در چنین دكوراسیونی لازم است سطوحی ساده و روشن به منظور استراحت چشم در فضای اتاق در نظر گرفته شوند كه رنگ ساده و روشن روی دیوارهای اتاق می تواند این نقش را به خوبی ایفا كند</a:t>
            </a:r>
            <a:r>
              <a:rPr lang="fa-IR" dirty="0" smtClean="0">
                <a:cs typeface="B Homa" panose="00000400000000000000" pitchFamily="2" charset="-78"/>
              </a:rPr>
              <a:t>.</a:t>
            </a:r>
            <a:endParaRPr lang="en-US" dirty="0" smtClean="0">
              <a:cs typeface="B Homa" panose="00000400000000000000" pitchFamily="2" charset="-78"/>
            </a:endParaRPr>
          </a:p>
          <a:p>
            <a:pPr>
              <a:lnSpc>
                <a:spcPct val="150000"/>
              </a:lnSpc>
            </a:pPr>
            <a:r>
              <a:rPr lang="fa-IR" dirty="0">
                <a:cs typeface="B Homa" panose="00000400000000000000" pitchFamily="2" charset="-78"/>
              </a:rPr>
              <a:t>تركیب رنگهای زرد و سبز از آنجا كه سبز یكی از رنگهای مشتق شده از زرد است، در فضای اتاق خواب بسیار موفق و مناسب خواهد بود. اما باید به خاطر داشته باشیم كه غالب شدن رنگ سبز بر زرد در یك اتاق نشیمن بر جذابیت و زندگی در آن می افزاید، اما در یك اتاق خواب اختصاصی قسمت اعظم فضا به رنگ زرد سادگی و آرامشی كه لازمه یك اتاق خواب است به آن می بخشد؛ حال آن كه غالب شدن رنگ سبز در اتاق خواب بیش از میزان لازم به فضا شور و انرژی میبخشد.</a:t>
            </a:r>
          </a:p>
        </p:txBody>
      </p:sp>
    </p:spTree>
    <p:extLst>
      <p:ext uri="{BB962C8B-B14F-4D97-AF65-F5344CB8AC3E}">
        <p14:creationId xmlns:p14="http://schemas.microsoft.com/office/powerpoint/2010/main" val="20417008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9444" y="240751"/>
            <a:ext cx="8212712" cy="5493812"/>
          </a:xfrm>
          <a:prstGeom prst="rect">
            <a:avLst/>
          </a:prstGeom>
        </p:spPr>
        <p:txBody>
          <a:bodyPr wrap="square">
            <a:spAutoFit/>
          </a:bodyPr>
          <a:lstStyle/>
          <a:p>
            <a:pPr>
              <a:lnSpc>
                <a:spcPct val="150000"/>
              </a:lnSpc>
            </a:pPr>
            <a:r>
              <a:rPr lang="fa-IR" dirty="0" smtClean="0">
                <a:cs typeface="B Homa" panose="00000400000000000000" pitchFamily="2" charset="-78"/>
              </a:rPr>
              <a:t>انتخاب </a:t>
            </a:r>
            <a:r>
              <a:rPr lang="fa-IR" dirty="0">
                <a:cs typeface="B Homa" panose="00000400000000000000" pitchFamily="2" charset="-78"/>
              </a:rPr>
              <a:t>رنگ در اتاق كودكان خود از قواعدی جداگانه برخوردار است. اتاق خواب نوزادان را بهتر است با رنگهای ملایم و پاستلی آرایش كنیم. اتاق خواب كودكان خردسال و نوجوانان را نیز میتوانیم با رنگهای شاد و </a:t>
            </a:r>
            <a:r>
              <a:rPr lang="fa-IR" dirty="0" smtClean="0">
                <a:cs typeface="B Homa" panose="00000400000000000000" pitchFamily="2" charset="-78"/>
              </a:rPr>
              <a:t>پرانرژی تر </a:t>
            </a:r>
            <a:r>
              <a:rPr lang="fa-IR" dirty="0">
                <a:cs typeface="B Homa" panose="00000400000000000000" pitchFamily="2" charset="-78"/>
              </a:rPr>
              <a:t>زینت دهیم.</a:t>
            </a:r>
            <a:br>
              <a:rPr lang="fa-IR" dirty="0">
                <a:cs typeface="B Homa" panose="00000400000000000000" pitchFamily="2" charset="-78"/>
              </a:rPr>
            </a:br>
            <a:r>
              <a:rPr lang="fa-IR" dirty="0">
                <a:cs typeface="B Homa" panose="00000400000000000000" pitchFamily="2" charset="-78"/>
              </a:rPr>
              <a:t>استفاده از تركیب رنگهای هارمونیك كه در چرخه رنگ در كنار یكدیگر قرار گرفته اند نیز در دكوراسیون یك اتاق خواب می تواند بسیار موفقیت آمیز باشد. </a:t>
            </a:r>
          </a:p>
          <a:p>
            <a:pPr>
              <a:lnSpc>
                <a:spcPct val="150000"/>
              </a:lnSpc>
            </a:pPr>
            <a:r>
              <a:rPr lang="fa-IR" dirty="0" smtClean="0">
                <a:cs typeface="B Homa" panose="00000400000000000000" pitchFamily="2" charset="-78"/>
              </a:rPr>
              <a:t>به </a:t>
            </a:r>
            <a:r>
              <a:rPr lang="fa-IR" dirty="0">
                <a:cs typeface="B Homa" panose="00000400000000000000" pitchFamily="2" charset="-78"/>
              </a:rPr>
              <a:t>عنوان مثال استفاده از تنالیته های مختلف رنگ بنفش و سبز در كنار یك رنگ روشن متضاد مانند كرم فضایی زیبا می آفریند. آنچه باید در طراحی رنگی دكوراسیون یك اتاق خواب همواره در نظر داشته باشیم این است كه نه تنها انتخاب مجموعه های از رنگها بلكه میزان به كارگیری آنها و سطوحی كه اشغال می كنند در مقایسه با هم نیز از اهمیت به سزایی برخوردار است.</a:t>
            </a:r>
            <a:br>
              <a:rPr lang="fa-IR" dirty="0">
                <a:cs typeface="B Homa" panose="00000400000000000000" pitchFamily="2" charset="-78"/>
              </a:rPr>
            </a:br>
            <a:r>
              <a:rPr lang="fa-IR" dirty="0">
                <a:cs typeface="B Homa" panose="00000400000000000000" pitchFamily="2" charset="-78"/>
              </a:rPr>
              <a:t>همچنین ایجاد رابطه میان سطوح رنگی گوناگون با استفاده از جزئیاتی چون یك قاب عكس، حاشیه های كاغذ دیواری نصب شده به دیوار، تكرار طرح خاصی بر روی ملحفه و روبالشی ها و یا حتی قرار دادن یك جفت آباژور یا گلدان بر روی پاتختی ها یا میز آرایش میتواند به دكوراسیون یك اتاق انسجام و هماهنگی بیشتری ببخشد</a:t>
            </a:r>
          </a:p>
        </p:txBody>
      </p:sp>
    </p:spTree>
    <p:extLst>
      <p:ext uri="{BB962C8B-B14F-4D97-AF65-F5344CB8AC3E}">
        <p14:creationId xmlns:p14="http://schemas.microsoft.com/office/powerpoint/2010/main" val="4266871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2128" y="915675"/>
            <a:ext cx="7908343" cy="1338828"/>
          </a:xfrm>
          <a:prstGeom prst="rect">
            <a:avLst/>
          </a:prstGeom>
        </p:spPr>
        <p:txBody>
          <a:bodyPr wrap="square">
            <a:spAutoFit/>
          </a:bodyPr>
          <a:lstStyle/>
          <a:p>
            <a:pPr>
              <a:lnSpc>
                <a:spcPct val="150000"/>
              </a:lnSpc>
            </a:pPr>
            <a:r>
              <a:rPr lang="fa-IR" dirty="0" smtClean="0">
                <a:cs typeface="B Homa" panose="00000400000000000000" pitchFamily="2" charset="-78"/>
              </a:rPr>
              <a:t>انتخاب </a:t>
            </a:r>
            <a:r>
              <a:rPr lang="fa-IR" dirty="0">
                <a:cs typeface="B Homa" panose="00000400000000000000" pitchFamily="2" charset="-78"/>
              </a:rPr>
              <a:t>دكوراسيون مناسب براي شومينه به عواملي از قبيل سبك و نوع كار آيي اتاق نشيمن و اتاقي كه شومينه در آن قرار دارد بستگي دارد. به هر حال نكته مهم اين است كه شومينه پتانسيل زيادي براي تبديل شدن به نقطه كانوني در دكوراسيون اتاق هاي مختلف خانه دارد. </a:t>
            </a:r>
          </a:p>
        </p:txBody>
      </p:sp>
      <p:sp>
        <p:nvSpPr>
          <p:cNvPr id="3" name="Rectangle 2"/>
          <p:cNvSpPr/>
          <p:nvPr/>
        </p:nvSpPr>
        <p:spPr>
          <a:xfrm>
            <a:off x="7380312" y="314697"/>
            <a:ext cx="1346719" cy="584775"/>
          </a:xfrm>
          <a:prstGeom prst="rect">
            <a:avLst/>
          </a:prstGeom>
        </p:spPr>
        <p:txBody>
          <a:bodyPr wrap="square">
            <a:spAutoFit/>
          </a:bodyPr>
          <a:lstStyle/>
          <a:p>
            <a:r>
              <a:rPr lang="fa-IR" sz="3200" dirty="0">
                <a:cs typeface="B Homa" panose="00000400000000000000" pitchFamily="2" charset="-78"/>
              </a:rPr>
              <a:t>شومینه</a:t>
            </a:r>
          </a:p>
        </p:txBody>
      </p:sp>
      <p:sp>
        <p:nvSpPr>
          <p:cNvPr id="4" name="Rectangle 3"/>
          <p:cNvSpPr/>
          <p:nvPr/>
        </p:nvSpPr>
        <p:spPr>
          <a:xfrm>
            <a:off x="601648" y="2276872"/>
            <a:ext cx="8218823" cy="1338828"/>
          </a:xfrm>
          <a:prstGeom prst="rect">
            <a:avLst/>
          </a:prstGeom>
        </p:spPr>
        <p:txBody>
          <a:bodyPr wrap="square">
            <a:spAutoFit/>
          </a:bodyPr>
          <a:lstStyle/>
          <a:p>
            <a:pPr>
              <a:lnSpc>
                <a:spcPct val="150000"/>
              </a:lnSpc>
            </a:pPr>
            <a:r>
              <a:rPr lang="fa-IR" dirty="0">
                <a:cs typeface="B Homa" panose="00000400000000000000" pitchFamily="2" charset="-78"/>
              </a:rPr>
              <a:t>شومينه و قسمت بالاي آن مي تواند فضايي مناسب براي دكوراسيون و تبديل شدن به يك نقطه كانوني در دكوراسيون اتاق نشيمن باشد. شومينه از اين لحاظ داري پتانسيل بالايي است ونحوه دكوراسيون مكاني كه شومينه در آن واقع شده است بستگي به سليقه و خصوصيات شخصيتي </a:t>
            </a:r>
          </a:p>
        </p:txBody>
      </p:sp>
      <p:pic>
        <p:nvPicPr>
          <p:cNvPr id="5" name="Picture 4" descr="http://www.kmco.ir/images/stories/f1.jpg"/>
          <p:cNvPicPr/>
          <p:nvPr/>
        </p:nvPicPr>
        <p:blipFill>
          <a:blip r:embed="rId2"/>
          <a:srcRect/>
          <a:stretch>
            <a:fillRect/>
          </a:stretch>
        </p:blipFill>
        <p:spPr bwMode="auto">
          <a:xfrm>
            <a:off x="449373" y="3869075"/>
            <a:ext cx="4286250" cy="2743200"/>
          </a:xfrm>
          <a:prstGeom prst="rect">
            <a:avLst/>
          </a:prstGeom>
          <a:noFill/>
          <a:ln w="9525">
            <a:noFill/>
            <a:miter lim="800000"/>
            <a:headEnd/>
            <a:tailEnd/>
          </a:ln>
        </p:spPr>
      </p:pic>
      <p:sp>
        <p:nvSpPr>
          <p:cNvPr id="6" name="Rectangle 5"/>
          <p:cNvSpPr/>
          <p:nvPr/>
        </p:nvSpPr>
        <p:spPr>
          <a:xfrm>
            <a:off x="4735624" y="3740264"/>
            <a:ext cx="4084848" cy="3000821"/>
          </a:xfrm>
          <a:prstGeom prst="rect">
            <a:avLst/>
          </a:prstGeom>
        </p:spPr>
        <p:txBody>
          <a:bodyPr wrap="square">
            <a:spAutoFit/>
          </a:bodyPr>
          <a:lstStyle/>
          <a:p>
            <a:pPr>
              <a:lnSpc>
                <a:spcPct val="150000"/>
              </a:lnSpc>
            </a:pPr>
            <a:r>
              <a:rPr lang="fa-IR" dirty="0">
                <a:cs typeface="B Homa" panose="00000400000000000000" pitchFamily="2" charset="-78"/>
              </a:rPr>
              <a:t>انسان و هم چنين سبك دكوراسيون ديگر قسمت هاي اتاق دارد. دقت داشته باشيد كه نوع چيدمان اين بخش مي بايست حتماً با اين قسمت تناسب داشته باشد. براي مثال در اتاق نشيمني كه داراي سبكي سنتي است استفاده از شمع ها و شمعدان هاي زيبا براي دكوراسيون شومينه يا گلدان هاي ظريف و مينياتوري مي تواند گزينه مناسبي باشند</a:t>
            </a:r>
            <a:r>
              <a:rPr lang="en-US" dirty="0">
                <a:cs typeface="B Homa" panose="00000400000000000000" pitchFamily="2" charset="-78"/>
              </a:rPr>
              <a:t>.</a:t>
            </a:r>
            <a:endParaRPr lang="fa-IR" dirty="0">
              <a:cs typeface="B Homa" panose="00000400000000000000" pitchFamily="2" charset="-78"/>
            </a:endParaRPr>
          </a:p>
        </p:txBody>
      </p:sp>
    </p:spTree>
    <p:extLst>
      <p:ext uri="{BB962C8B-B14F-4D97-AF65-F5344CB8AC3E}">
        <p14:creationId xmlns:p14="http://schemas.microsoft.com/office/powerpoint/2010/main" val="306213221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260648"/>
            <a:ext cx="8424936" cy="1719702"/>
          </a:xfrm>
          <a:prstGeom prst="rect">
            <a:avLst/>
          </a:prstGeom>
        </p:spPr>
        <p:txBody>
          <a:bodyPr wrap="square">
            <a:spAutoFit/>
          </a:bodyPr>
          <a:lstStyle/>
          <a:p>
            <a:pPr algn="just">
              <a:lnSpc>
                <a:spcPct val="150000"/>
              </a:lnSpc>
            </a:pPr>
            <a:r>
              <a:rPr lang="fa-IR" dirty="0">
                <a:cs typeface="B Homa" panose="00000400000000000000" pitchFamily="2" charset="-78"/>
              </a:rPr>
              <a:t>از لحاظ اصول دكوراسيوني يكي از نكات مهمي كه بايد هنگام چيدمان و دكوراسيون شومينه مد نظر داشت و ان را به خوبي رعايت كرد تقارن است. هرچند كه طراحي نوين و مدرن امروزه به سمت نامتقارني و نا هماهنگي پيش مي رود اما با رعايت اصل تقارن در دكوراسيون محوطه اي كه شومينه در آن واقع شده است، شومينه جلوه زيباتري به خود مي گيرد</a:t>
            </a:r>
            <a:r>
              <a:rPr lang="en-US" dirty="0">
                <a:cs typeface="B Homa" panose="00000400000000000000" pitchFamily="2" charset="-78"/>
              </a:rPr>
              <a:t>. </a:t>
            </a:r>
            <a:endParaRPr lang="fa-IR" dirty="0">
              <a:cs typeface="B Homa" panose="00000400000000000000" pitchFamily="2" charset="-78"/>
            </a:endParaRPr>
          </a:p>
        </p:txBody>
      </p:sp>
      <p:sp>
        <p:nvSpPr>
          <p:cNvPr id="3" name="Rectangle 2"/>
          <p:cNvSpPr/>
          <p:nvPr/>
        </p:nvSpPr>
        <p:spPr>
          <a:xfrm>
            <a:off x="512083" y="2103967"/>
            <a:ext cx="8136904" cy="2169825"/>
          </a:xfrm>
          <a:prstGeom prst="rect">
            <a:avLst/>
          </a:prstGeom>
        </p:spPr>
        <p:txBody>
          <a:bodyPr wrap="square">
            <a:spAutoFit/>
          </a:bodyPr>
          <a:lstStyle/>
          <a:p>
            <a:pPr algn="just">
              <a:lnSpc>
                <a:spcPct val="150000"/>
              </a:lnSpc>
            </a:pPr>
            <a:r>
              <a:rPr lang="fa-IR" dirty="0">
                <a:cs typeface="B Homa" panose="00000400000000000000" pitchFamily="2" charset="-78"/>
              </a:rPr>
              <a:t>عناصر و اشيا هنري را ترجيحا به جاي آويختن به ديوار بالاي شومينه روي لبه بالايي آن قرار دهيم تا اين امكان برايمان ميسر شود تا راحت تر و بيشتر از ديدن آن ها لذت ببريم. براي قرار دادن اين اشيا ابتدا بزرگ ترين شي را در مركزي ترين قسمت قرار دهيم و اشياء ديگر را به ترتيب قد و اندازه در طرفين شي اول قرارگیرد. بهتر است اشياء دكوري در سايزها و اندازه هاي مختلف باشند و تعداد آنها نيز فرد باشد و طوري كنار هم قرار گيرند كه لبه هاي آن ها با يكديگر هم پوشاني داشته باشند</a:t>
            </a:r>
            <a:r>
              <a:rPr lang="en-US" dirty="0">
                <a:cs typeface="B Homa" panose="00000400000000000000" pitchFamily="2" charset="-78"/>
              </a:rPr>
              <a:t>.</a:t>
            </a:r>
            <a:endParaRPr lang="fa-IR" dirty="0">
              <a:cs typeface="B Homa" panose="00000400000000000000" pitchFamily="2" charset="-78"/>
            </a:endParaRPr>
          </a:p>
        </p:txBody>
      </p:sp>
      <p:sp>
        <p:nvSpPr>
          <p:cNvPr id="4" name="Rectangle 3"/>
          <p:cNvSpPr/>
          <p:nvPr/>
        </p:nvSpPr>
        <p:spPr>
          <a:xfrm>
            <a:off x="512083" y="4653136"/>
            <a:ext cx="8136904" cy="1304203"/>
          </a:xfrm>
          <a:prstGeom prst="rect">
            <a:avLst/>
          </a:prstGeom>
        </p:spPr>
        <p:txBody>
          <a:bodyPr wrap="square">
            <a:spAutoFit/>
          </a:bodyPr>
          <a:lstStyle/>
          <a:p>
            <a:pPr algn="just">
              <a:lnSpc>
                <a:spcPct val="150000"/>
              </a:lnSpc>
            </a:pPr>
            <a:r>
              <a:rPr lang="fa-IR" dirty="0">
                <a:cs typeface="B Homa" panose="00000400000000000000" pitchFamily="2" charset="-78"/>
              </a:rPr>
              <a:t>لبه بالاي شومينه فضايي بسيار مناسب براي قرار دادن مجموعه ها و كلكسيون هاي خانگي است. مي توان مجموعه اي از اشيا و عناصر را كه داراي ويژگي هاي لازم براي قرار گرفتن در كلكسيون هستند را </a:t>
            </a:r>
            <a:r>
              <a:rPr lang="fa-IR" dirty="0" smtClean="0">
                <a:cs typeface="B Homa" panose="00000400000000000000" pitchFamily="2" charset="-78"/>
              </a:rPr>
              <a:t>روي لبه بالاي شومينه به طرز زيبايي قرار دادو يك كلكسيون زيبا بوجود آورد</a:t>
            </a:r>
            <a:endParaRPr lang="fa-IR" dirty="0">
              <a:cs typeface="B Homa" panose="00000400000000000000" pitchFamily="2" charset="-78"/>
            </a:endParaRPr>
          </a:p>
        </p:txBody>
      </p:sp>
    </p:spTree>
    <p:extLst>
      <p:ext uri="{BB962C8B-B14F-4D97-AF65-F5344CB8AC3E}">
        <p14:creationId xmlns:p14="http://schemas.microsoft.com/office/powerpoint/2010/main" val="3131928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kmco.ir/images/stories/f2.jpg"/>
          <p:cNvPicPr/>
          <p:nvPr/>
        </p:nvPicPr>
        <p:blipFill>
          <a:blip r:embed="rId2"/>
          <a:srcRect/>
          <a:stretch>
            <a:fillRect/>
          </a:stretch>
        </p:blipFill>
        <p:spPr bwMode="auto">
          <a:xfrm>
            <a:off x="179512" y="404664"/>
            <a:ext cx="8712968" cy="6166792"/>
          </a:xfrm>
          <a:prstGeom prst="rect">
            <a:avLst/>
          </a:prstGeom>
          <a:noFill/>
          <a:ln w="9525">
            <a:noFill/>
            <a:miter lim="800000"/>
            <a:headEnd/>
            <a:tailEnd/>
          </a:ln>
        </p:spPr>
      </p:pic>
    </p:spTree>
    <p:extLst>
      <p:ext uri="{BB962C8B-B14F-4D97-AF65-F5344CB8AC3E}">
        <p14:creationId xmlns:p14="http://schemas.microsoft.com/office/powerpoint/2010/main" val="39023361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576" y="404664"/>
            <a:ext cx="8064896" cy="2862322"/>
          </a:xfrm>
          <a:prstGeom prst="rect">
            <a:avLst/>
          </a:prstGeom>
        </p:spPr>
        <p:txBody>
          <a:bodyPr wrap="square">
            <a:spAutoFit/>
          </a:bodyPr>
          <a:lstStyle/>
          <a:p>
            <a:r>
              <a:rPr lang="fa-IR" dirty="0">
                <a:cs typeface="B Homa" panose="00000400000000000000" pitchFamily="2" charset="-78"/>
              </a:rPr>
              <a:t> و از طرف ديگر دكوراسيون زيبايي براي شومينه خلق كرد و با اين كار به اتاق نشيمن هويت و ارزش داد. يكي از زيباترين و جذاب ترين كلكسيون هاي خانگي مجموعه اي از عكس هاي خانوادگي است كه در فريم هاي همانند قاب شده باشند</a:t>
            </a:r>
            <a:r>
              <a:rPr lang="en-US" dirty="0">
                <a:cs typeface="B Homa" panose="00000400000000000000" pitchFamily="2" charset="-78"/>
              </a:rPr>
              <a:t>.</a:t>
            </a:r>
            <a:br>
              <a:rPr lang="en-US" dirty="0">
                <a:cs typeface="B Homa" panose="00000400000000000000" pitchFamily="2" charset="-78"/>
              </a:rPr>
            </a:br>
            <a:r>
              <a:rPr lang="en-US" dirty="0">
                <a:cs typeface="B Homa" panose="00000400000000000000" pitchFamily="2" charset="-78"/>
              </a:rPr>
              <a:t/>
            </a:r>
            <a:br>
              <a:rPr lang="en-US" dirty="0">
                <a:cs typeface="B Homa" panose="00000400000000000000" pitchFamily="2" charset="-78"/>
              </a:rPr>
            </a:br>
            <a:r>
              <a:rPr lang="fa-IR" dirty="0">
                <a:cs typeface="B Homa" panose="00000400000000000000" pitchFamily="2" charset="-78"/>
              </a:rPr>
              <a:t>نكته مهم ديگري كه در خصوص دكوراسيون شومينه بايد بدانيد اين است كه قرار دادن تعداد و حجم زيادي از وسايل و اشيا روي لبه بالاي شومينه براي تبديل كردن آْن به نقطه كانوني يك الزام محسوب نمي شود‌؛ بلكهمی مي توان تنها با استفاده از يك رنگ زيبا و متمايز با رنگ ديگر قسمت هاي اتاق و هم چنين قرار دادن تنها تعداد اندكي شمع روي لبه شومينه آن را به سادگي به يك نقطه كانوني زيبا تبديل كرد و براي تاكيد بيشتر بر اين جنبه دكوراسيون شومينه يك گلدان بلند و كشيده روي زمين كنار شومينه قرار داد</a:t>
            </a:r>
            <a:r>
              <a:rPr lang="en-US" dirty="0">
                <a:cs typeface="B Homa" panose="00000400000000000000" pitchFamily="2" charset="-78"/>
              </a:rPr>
              <a:t>.</a:t>
            </a:r>
            <a:endParaRPr lang="fa-IR" dirty="0">
              <a:cs typeface="B Homa" panose="00000400000000000000" pitchFamily="2" charset="-78"/>
            </a:endParaRPr>
          </a:p>
        </p:txBody>
      </p:sp>
      <p:pic>
        <p:nvPicPr>
          <p:cNvPr id="3" name="Picture 2" descr="http://www.kmco.ir/images/stories/f3.jpg"/>
          <p:cNvPicPr/>
          <p:nvPr/>
        </p:nvPicPr>
        <p:blipFill>
          <a:blip r:embed="rId2"/>
          <a:srcRect/>
          <a:stretch>
            <a:fillRect/>
          </a:stretch>
        </p:blipFill>
        <p:spPr bwMode="auto">
          <a:xfrm>
            <a:off x="395536" y="2989987"/>
            <a:ext cx="3019425" cy="3810000"/>
          </a:xfrm>
          <a:prstGeom prst="rect">
            <a:avLst/>
          </a:prstGeom>
          <a:noFill/>
          <a:ln w="9525">
            <a:noFill/>
            <a:miter lim="800000"/>
            <a:headEnd/>
            <a:tailEnd/>
          </a:ln>
        </p:spPr>
      </p:pic>
      <p:sp>
        <p:nvSpPr>
          <p:cNvPr id="4" name="Rectangle 3"/>
          <p:cNvSpPr/>
          <p:nvPr/>
        </p:nvSpPr>
        <p:spPr>
          <a:xfrm>
            <a:off x="3414961" y="3382422"/>
            <a:ext cx="5382279" cy="2308324"/>
          </a:xfrm>
          <a:prstGeom prst="rect">
            <a:avLst/>
          </a:prstGeom>
        </p:spPr>
        <p:txBody>
          <a:bodyPr wrap="square">
            <a:spAutoFit/>
          </a:bodyPr>
          <a:lstStyle/>
          <a:p>
            <a:r>
              <a:rPr lang="fa-IR" dirty="0">
                <a:cs typeface="B Homa" panose="00000400000000000000" pitchFamily="2" charset="-78"/>
              </a:rPr>
              <a:t>به اتاق و فضايي كه شومينه در آن قرار گرفته نيز توجه داشته باشيم زيرا كاربرد فضا تاثير زيادي بر نحوه و سبك دكوراسيون شومينه دارد. براي مثال شومينه اي كه در يك اتاق نشيمن قرار دارد مي تواند دكوراسيوني بسيار رسمي و كامل داشته باشد و بايد كاملا با سبك دكوراسيون اتاق نشيمن هماهنگي و هم خواني داشته باشد؛ اين در حالي است كه شومينه اي كه در اتاق خواب قرار دارد بايد داراي دكوراسيون بسيار ساده باشد و فضايي در اطراف آن براي نشستن و به آرامش رسيدن تدارك ديده شده باشد</a:t>
            </a:r>
            <a:r>
              <a:rPr lang="en-US" dirty="0">
                <a:cs typeface="B Homa" panose="00000400000000000000" pitchFamily="2" charset="-78"/>
              </a:rPr>
              <a:t>.</a:t>
            </a:r>
            <a:endParaRPr lang="fa-IR" dirty="0">
              <a:cs typeface="B Homa" panose="00000400000000000000" pitchFamily="2" charset="-78"/>
            </a:endParaRPr>
          </a:p>
        </p:txBody>
      </p:sp>
    </p:spTree>
    <p:extLst>
      <p:ext uri="{BB962C8B-B14F-4D97-AF65-F5344CB8AC3E}">
        <p14:creationId xmlns:p14="http://schemas.microsoft.com/office/powerpoint/2010/main" val="85609736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76056" y="116632"/>
            <a:ext cx="3816424" cy="6324808"/>
          </a:xfrm>
          <a:prstGeom prst="rect">
            <a:avLst/>
          </a:prstGeom>
        </p:spPr>
        <p:txBody>
          <a:bodyPr wrap="square">
            <a:spAutoFit/>
          </a:bodyPr>
          <a:lstStyle/>
          <a:p>
            <a:pPr algn="just">
              <a:lnSpc>
                <a:spcPct val="150000"/>
              </a:lnSpc>
            </a:pPr>
            <a:r>
              <a:rPr lang="fa-IR" dirty="0">
                <a:cs typeface="B Homa" panose="00000400000000000000" pitchFamily="2" charset="-78"/>
              </a:rPr>
              <a:t>در فصول و زمان هايي كه از شومينه استفاده نمي شودو خاموش است داخل شومينه نيز بايد دكوراسيون شود زيرا نماي يك حفره تاريك و سياه نه تنها نمي تواند جذابيتي داشته باشد بلكه زيبايي دكوراسيون ديگر قسمت ها را نيز از بين مي برد. براي اين كار مي توان تعداد زيادي شمع در اندازه هاي مختلف را در داخل شومينه چيد. تركيب رنگي شمع ها بستگي به سبك مورد نظر دارد اگر سبكي سنتي و كلاسيك مد نظر است از شمع هايي با طيف هاي مختلف يك رنگ و اگر سبك مدرن يا روستايي از شمع هايي با رنگ هاي متنوع و شاد استفاده شود. همچنین مي توان با قرار دادن هيزم هاي سفالي زيبا داخل شومينه خاموش را نماسازي كرد</a:t>
            </a:r>
            <a:r>
              <a:rPr lang="en-US" dirty="0">
                <a:cs typeface="B Homa" panose="00000400000000000000" pitchFamily="2" charset="-78"/>
              </a:rPr>
              <a:t>.</a:t>
            </a:r>
            <a:endParaRPr lang="fa-IR" dirty="0">
              <a:cs typeface="B Homa" panose="00000400000000000000" pitchFamily="2" charset="-78"/>
            </a:endParaRPr>
          </a:p>
        </p:txBody>
      </p:sp>
      <p:pic>
        <p:nvPicPr>
          <p:cNvPr id="3" name="Picture 2" descr="http://www.kmco.ir/images/stories/f4.jpg"/>
          <p:cNvPicPr/>
          <p:nvPr/>
        </p:nvPicPr>
        <p:blipFill>
          <a:blip r:embed="rId2"/>
          <a:srcRect/>
          <a:stretch>
            <a:fillRect/>
          </a:stretch>
        </p:blipFill>
        <p:spPr bwMode="auto">
          <a:xfrm>
            <a:off x="107504" y="2531850"/>
            <a:ext cx="4464496" cy="3909590"/>
          </a:xfrm>
          <a:prstGeom prst="rect">
            <a:avLst/>
          </a:prstGeom>
          <a:noFill/>
          <a:ln w="9525">
            <a:noFill/>
            <a:miter lim="800000"/>
            <a:headEnd/>
            <a:tailEnd/>
          </a:ln>
        </p:spPr>
      </p:pic>
    </p:spTree>
    <p:extLst>
      <p:ext uri="{BB962C8B-B14F-4D97-AF65-F5344CB8AC3E}">
        <p14:creationId xmlns:p14="http://schemas.microsoft.com/office/powerpoint/2010/main" val="19335501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249" y="260648"/>
            <a:ext cx="8136904" cy="6278642"/>
          </a:xfrm>
          <a:prstGeom prst="rect">
            <a:avLst/>
          </a:prstGeom>
        </p:spPr>
        <p:txBody>
          <a:bodyPr wrap="square">
            <a:spAutoFit/>
          </a:bodyPr>
          <a:lstStyle/>
          <a:p>
            <a:pPr>
              <a:lnSpc>
                <a:spcPct val="150000"/>
              </a:lnSpc>
            </a:pPr>
            <a:r>
              <a:rPr lang="fa-IR" sz="3200" u="sng" dirty="0">
                <a:cs typeface="B Homa" panose="00000400000000000000" pitchFamily="2" charset="-78"/>
                <a:hlinkClick r:id="rId2"/>
              </a:rPr>
              <a:t>پرده در طراحی </a:t>
            </a:r>
            <a:r>
              <a:rPr lang="fa-IR" sz="3200" u="sng" dirty="0" smtClean="0">
                <a:cs typeface="B Homa" panose="00000400000000000000" pitchFamily="2" charset="-78"/>
                <a:hlinkClick r:id="rId2"/>
              </a:rPr>
              <a:t>داخلی</a:t>
            </a:r>
            <a:endParaRPr lang="fa-IR" sz="2000" dirty="0">
              <a:cs typeface="B Homa" panose="00000400000000000000" pitchFamily="2" charset="-78"/>
            </a:endParaRPr>
          </a:p>
          <a:p>
            <a:pPr>
              <a:lnSpc>
                <a:spcPct val="150000"/>
              </a:lnSpc>
            </a:pPr>
            <a:r>
              <a:rPr lang="fa-IR" sz="2000" dirty="0" smtClean="0">
                <a:cs typeface="B Homa" panose="00000400000000000000" pitchFamily="2" charset="-78"/>
              </a:rPr>
              <a:t>چه </a:t>
            </a:r>
            <a:r>
              <a:rPr lang="fa-IR" sz="2000" dirty="0">
                <a:cs typeface="B Homa" panose="00000400000000000000" pitchFamily="2" charset="-78"/>
              </a:rPr>
              <a:t>پرده‌ای برای كدام فضا مناسب‌تر است؟</a:t>
            </a:r>
            <a:endParaRPr lang="en-US" sz="2000" dirty="0">
              <a:cs typeface="B Homa" panose="00000400000000000000" pitchFamily="2" charset="-78"/>
            </a:endParaRPr>
          </a:p>
          <a:p>
            <a:pPr>
              <a:lnSpc>
                <a:spcPct val="150000"/>
              </a:lnSpc>
            </a:pPr>
            <a:r>
              <a:rPr lang="fa-IR" dirty="0">
                <a:cs typeface="B Homa" panose="00000400000000000000" pitchFamily="2" charset="-78"/>
              </a:rPr>
              <a:t>در میان لوازم دكوراسیونی خانه، پرده از جمله عناصری است كه با توجه به نیاز به صرف هزینه كمتری برای تعویض آن نسبت به بقیه لوازم خانه، در لیستی كه هر چند سال یك بار با هدف ایجاد تنوع برای انجام تغییر و تحولات قبل از سال نو ترتیب داده می‌شود، معمولاً در صدر قرار می گیرد.در یك تقسیم بندی اصولی و كلی، پرده های هر فضایی نیازمند دارابودن مشخصاتی هستند كه در زیر به پاره‌ای از آنها همراه با فضاها به تفكیك اشاره خواهد شد</a:t>
            </a:r>
            <a:r>
              <a:rPr lang="fa-IR" dirty="0" smtClean="0">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 اتاق خواب: انتخاب پرده برای اتاق خواب به عوامل مختلفی شامل سن، جنس، روحیه، علایق و سلایق و به طور كلی خصوصیات صاحب و یا صاحبان اتاق بستگی دارد. به عنوان مثال اگر از یك كودك در انتخاب پرده اتاقش نظرخواهی كنید به طور قطع به وجود پرده ای نقشدار آن هم با طرح مورد علاقه اش اصرار می ورزد حال آنكه این خواسته از طرف یك نوجوان ممكن است در قالب رنگ و مدل دوخت مطرح شود. علاوه بر آن از آنجایی كه در اتاق خواب عناصر پارچه ای دیگر همچون روتختی و متعلقات آن شامل كوسن ها، كلاهك آباژور و غیره وجود دارد، حفظ هماهنگی بین رنگ و نقش آنها و پرده از جمله مسائلی است كه هنگام انتخاب پرده می بایست، مورد توجه قرار گیرد.</a:t>
            </a:r>
          </a:p>
        </p:txBody>
      </p:sp>
    </p:spTree>
    <p:extLst>
      <p:ext uri="{BB962C8B-B14F-4D97-AF65-F5344CB8AC3E}">
        <p14:creationId xmlns:p14="http://schemas.microsoft.com/office/powerpoint/2010/main" val="40144242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7" y="404664"/>
            <a:ext cx="7143571" cy="6015639"/>
          </a:xfrm>
          <a:prstGeom prst="rect">
            <a:avLst/>
          </a:prstGeom>
        </p:spPr>
      </p:pic>
    </p:spTree>
    <p:extLst>
      <p:ext uri="{BB962C8B-B14F-4D97-AF65-F5344CB8AC3E}">
        <p14:creationId xmlns:p14="http://schemas.microsoft.com/office/powerpoint/2010/main" val="3452834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500062"/>
            <a:ext cx="6858000" cy="5857875"/>
          </a:xfrm>
          <a:prstGeom prst="rect">
            <a:avLst/>
          </a:prstGeom>
        </p:spPr>
      </p:pic>
    </p:spTree>
    <p:extLst>
      <p:ext uri="{BB962C8B-B14F-4D97-AF65-F5344CB8AC3E}">
        <p14:creationId xmlns:p14="http://schemas.microsoft.com/office/powerpoint/2010/main" val="14564549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476672"/>
            <a:ext cx="8066776" cy="3831818"/>
          </a:xfrm>
          <a:prstGeom prst="rect">
            <a:avLst/>
          </a:prstGeom>
        </p:spPr>
        <p:txBody>
          <a:bodyPr wrap="square">
            <a:spAutoFit/>
          </a:bodyPr>
          <a:lstStyle/>
          <a:p>
            <a:pPr algn="just">
              <a:lnSpc>
                <a:spcPct val="150000"/>
              </a:lnSpc>
            </a:pPr>
            <a:r>
              <a:rPr lang="fa-IR" dirty="0">
                <a:cs typeface="B Homa" panose="00000400000000000000" pitchFamily="2" charset="-78"/>
              </a:rPr>
              <a:t>بسیاری از افراد برای دستیابی راحت تر به چنین نتیجه‌ای یك و یا چند پارچه هماهنگ را برای كلیه عناصر پارچه ای اتاق خواب انتخاب كرده و تحولی كلی را در این محیط پدید می آورند. ولی لازم به یادآوری است كه معمولاً پرده های متعلق به فضای اتاق خواب از نقش و طرح و حتی رنگ بیشتری نسبت به دیگر فضاها برخوردار هستند ولی مهم این است كه هنگام انتخاب طرح و رنگ تاثیرات ناشی از آنها را بر روی روحیه خود و فرزندانتان و اساساً كاربرد فضا كه محیطی است جهت آر امش و استراحت در نظر بگیرید. انتخاب رنگ‌های بسیار تند و گرم اگرچه ممكن است با حفظ هماهنگی در كلیه لوازم محیط در وهله اول فضای زیبایی را ایجاد كند ولی تاثیر آن در رفتار و روحیه افراد آن اتاق به خصوص در مورد بچه ها به سرعت جلوه گر خواهد شد.پس آشنایی با رنگ ها و تاثیرات ناشی از آنها می تواند بسیار كمك كننده باشد.</a:t>
            </a:r>
          </a:p>
        </p:txBody>
      </p:sp>
    </p:spTree>
    <p:extLst>
      <p:ext uri="{BB962C8B-B14F-4D97-AF65-F5344CB8AC3E}">
        <p14:creationId xmlns:p14="http://schemas.microsoft.com/office/powerpoint/2010/main" val="128670002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388855"/>
            <a:ext cx="8064896" cy="5043688"/>
          </a:xfrm>
          <a:prstGeom prst="rect">
            <a:avLst/>
          </a:prstGeom>
        </p:spPr>
        <p:txBody>
          <a:bodyPr wrap="square">
            <a:spAutoFit/>
          </a:bodyPr>
          <a:lstStyle/>
          <a:p>
            <a:pPr algn="just">
              <a:lnSpc>
                <a:spcPct val="150000"/>
              </a:lnSpc>
            </a:pPr>
            <a:r>
              <a:rPr lang="fa-IR" dirty="0">
                <a:cs typeface="B Homa" panose="00000400000000000000" pitchFamily="2" charset="-78"/>
              </a:rPr>
              <a:t>▪ آشپزخانه: برای فضای آشپزخانه معمولاً پرده‌های ساده و یا طرح دار با نقش‌های مرتبط با این فضا كه معمولاً گل ها و میوه ها هستند انتخاب می‌شوند. حال ممكن است این نقش‌ها در بافت پارچه بوده و یا در قالب گلدوزی و یا تكه دوزی بر روی پرده ساده دوخته شوند. ولی در انتخاب پرده آشپزخانه رعایت دو نكته همواره توصیه می شود:</a:t>
            </a:r>
            <a:br>
              <a:rPr lang="fa-IR" dirty="0">
                <a:cs typeface="B Homa" panose="00000400000000000000" pitchFamily="2" charset="-78"/>
              </a:rPr>
            </a:br>
            <a:r>
              <a:rPr lang="fa-IR" dirty="0">
                <a:cs typeface="B Homa" panose="00000400000000000000" pitchFamily="2" charset="-78"/>
              </a:rPr>
              <a:t>۱. هنگامی كه تصمیم می گیرید از پارچه های رنگی ساده و یا طرح دار استفاده كنید و رنگ كابینت‌ها و كاشی ها و به طور كلی لوازم موجود محدودیت كاربرد رنگی خاصی را برای شما ایجاد نمی كنند سعی كنید از پارچه‌هایی با رنگ‌های زرد، سبز، نارنجی، قرمز و یا از تركیب آنها در یك پالت رنگی طرح دار انتخاب كنید. این گونه رنگ‌ها جزء خانواده رنگ‌های گرم بوده و نه تنها محیط شادی را برای خانم خانه پدید می‌آورد، خاصیت اشتهاآوری داشته و در واقع در تقسیم بندی رنگ‌های خوردنی جای می‌گیرند</a:t>
            </a:r>
            <a:r>
              <a:rPr lang="fa-IR" dirty="0" smtClean="0">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۲. از آنجا كه در فضای آشپزخانه چربی، دوده حاصل از سرخ كردن و به طور كلی پختن غذا وجود دارد، پرده این قسمت از خانه زودتر از بقیه قسمت‌ها كثیف شده و نیاز به شست وشوی مكرر دارد. بنابراین پارچه ای انتخاب كنید كه در برابر این نوع شست وشو ها مقاوم باشد.</a:t>
            </a:r>
            <a:endParaRPr lang="en-US" dirty="0">
              <a:cs typeface="B Homa" panose="00000400000000000000" pitchFamily="2" charset="-78"/>
            </a:endParaRPr>
          </a:p>
        </p:txBody>
      </p:sp>
    </p:spTree>
    <p:extLst>
      <p:ext uri="{BB962C8B-B14F-4D97-AF65-F5344CB8AC3E}">
        <p14:creationId xmlns:p14="http://schemas.microsoft.com/office/powerpoint/2010/main" val="529068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332656"/>
            <a:ext cx="8205464" cy="6647974"/>
          </a:xfrm>
          <a:prstGeom prst="rect">
            <a:avLst/>
          </a:prstGeom>
        </p:spPr>
        <p:txBody>
          <a:bodyPr wrap="square">
            <a:spAutoFit/>
          </a:bodyPr>
          <a:lstStyle/>
          <a:p>
            <a:pPr>
              <a:lnSpc>
                <a:spcPct val="150000"/>
              </a:lnSpc>
            </a:pPr>
            <a:r>
              <a:rPr lang="fa-IR" sz="3200" dirty="0">
                <a:cs typeface="B Homa" panose="00000400000000000000" pitchFamily="2" charset="-78"/>
              </a:rPr>
              <a:t>▪ اتاق پذیرایی: </a:t>
            </a:r>
            <a:r>
              <a:rPr lang="fa-IR" dirty="0">
                <a:cs typeface="B Homa" panose="00000400000000000000" pitchFamily="2" charset="-78"/>
              </a:rPr>
              <a:t>از آنجایی كه این فضا یك مكان رسمی است و با توجه به اینكه ما ایرانیان اصولاً مهمان نواز بوده و بهترین ها را برای مهمانانمان خواسته ایم، پرده های متعلق به این محیط نیز به لحاظ جنس پارچه، طرح، مدل و حتی ارزش مادی معمولاً با بقیه فضاهای خانه متفاوتند. در چنین فضاهایی اغلب از تلفیق دو یا حتی سه پارچه هماهنگ به لحاظ طرح و رنگ استفاده می كنند. در واقع در اكثر مدل ها پارچه ای نازك از جنس تور و یا حریر برای پوشش كل پنجره اختصاص یافته و در صورت دلخواه پارچه های ضخیم به عنوان والان و یا دكور و یا حتی هر دو بخش دیگری از این تركیب را تشكیل می دهند</a:t>
            </a:r>
            <a:r>
              <a:rPr lang="fa-IR" dirty="0" smtClean="0">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نكته اینجا است كه رنگ های مورد استفاده در چنین فضاهایی معمولاً از میان رنگ های خنثی همچون كرم، شیری، سفید، طلایی كمرنگ انتخاب شده و طرح های آن نیز تك گل هایی از خود پارچه و یا گل برجسته از نخ‌های مختلف و یا نوار روبانی هستند ولی در پایان ذكر این توصیه ضروری است كه در چنین فضایی اگرچه محدودیت‌هایی همچون حفظ هماهنگی با دیگر لوازم دكوراسیونی شامل فرش، مبلمان، تابلو و غیره وجود دارد ولی می توان قالب ها را شكسته و همزمان با در نظر گرفتن موارد فوق و همچنین اصول دكوراسیونی دست به ابتكاراتی متفاوت تر زد. به عنوان مثال كاربرد انواع پارچه های سنتی و سوزن دوزی شده و تركیب آنها با یكدیگر چه در حالت دوخته شده و چه بدون دوخت در تركیبی مدل دار كنار همدیگر به همراه روبان و نخ های كنفی به عنوان پرده را می توان از این جمله برشمرد.</a:t>
            </a:r>
            <a:endParaRPr lang="en-US" dirty="0">
              <a:cs typeface="B Homa" panose="00000400000000000000" pitchFamily="2" charset="-78"/>
            </a:endParaRPr>
          </a:p>
        </p:txBody>
      </p:sp>
    </p:spTree>
    <p:extLst>
      <p:ext uri="{BB962C8B-B14F-4D97-AF65-F5344CB8AC3E}">
        <p14:creationId xmlns:p14="http://schemas.microsoft.com/office/powerpoint/2010/main" val="8173030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6500"/>
            <a:ext cx="7416824" cy="6381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04977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408" y="332656"/>
            <a:ext cx="8280920" cy="6555641"/>
          </a:xfrm>
          <a:prstGeom prst="rect">
            <a:avLst/>
          </a:prstGeom>
        </p:spPr>
        <p:txBody>
          <a:bodyPr wrap="square">
            <a:spAutoFit/>
          </a:bodyPr>
          <a:lstStyle/>
          <a:p>
            <a:r>
              <a:rPr lang="fa-IR" sz="2400" dirty="0">
                <a:cs typeface="B Homa" panose="00000400000000000000" pitchFamily="2" charset="-78"/>
              </a:rPr>
              <a:t>اتاق نشیمن</a:t>
            </a:r>
            <a:endParaRPr lang="en-US" sz="2400" dirty="0">
              <a:cs typeface="B Homa" panose="00000400000000000000" pitchFamily="2" charset="-78"/>
            </a:endParaRPr>
          </a:p>
          <a:p>
            <a:r>
              <a:rPr lang="fa-IR" dirty="0">
                <a:cs typeface="B Homa" panose="00000400000000000000" pitchFamily="2" charset="-78"/>
              </a:rPr>
              <a:t>در هر خانه اي، اتاق نشيمن پر رفت و آمدترين مكان است؛ بنابر اين بايد در تعيين دكوراسيون آن توجه بيشتري به خرج داد. اتاق نشيمن بايد محيطي گرم و دوستانه و در عين حال زيبا داشته باشد. با به كاربردن اندكي ذوق و سليقه و استفاده از چند مجسمه ، گلدان و ... مي توان از هر اتاق نشيمني محيطي دلپذير و زيبا ساخت. براي تزيين اتاق نشيمن راههاي مختلفي وجود دارد كه ما در اينجا چند مورد آن را ذكر مي كنيم.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1- محل لوازم موجود در اتاق نشيمن را تغيير دهيد. مثلاً مي توانيد نقطه اي را به عنوان مركز در نظر بگيريد و مبلها را مقابل آن بچيينيد ( مثل شومينه يا تلويزيون). همچنين مي توانيد به جاي اين كه كاناپه را به ديوار بچسبانيد. آن را كمي با فاصله از ديوار قرار دهيد و پشت آن آباژوري زيبا يا گلداني گل قرار دهيد.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2- در اتاق نشيمين خود، از رنگ هاي ملايم استفاده كنيد. همان طور كه مي دانيد، رنگ ها تأثير مهمي در روحيه افراد دارند؛ پس با توجه به رنگ هاي استفاده شده، اتاق نشيمن مي تواند مكاني دلهره زا، دلپذير يا آزاردهنده باشد؛ بنابر اين با انتخاب رنگ هاي ملايم و مناسب براي ديوارها، مهمترين اصل براي تعيين دكوراسيون اتاق نشيمن را به انجام رسانده ايد. شما دوست داريد كه اتاق نشيمنتان فضايي گرم و دوستانه داشته باشد و بايد گفت يكي از رنگ هايي كه اين خصوصيات را دارد، رنگ سبز است. با استفاده از سايه هاي مختلف رنگ سبز مي توان اتاق نشيمني زيبا و دلپذير ساخت.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3- استفاده از آينه براي بزرگتر به نظر رسيدن فضا بسيار مناسب است. اگر اتاق نشيمن شما كوچك است، اصلا نگران نباشيد؛ زيرا با نصب يك آينه بزرگ بر روي ديوار، مي توانيد تا حد زيادي فضا را بزرگتر جلوه دهيد. البته بايد دقت كنيد كه سمت مقابل آينه شلوغ نباشد. </a:t>
            </a:r>
            <a:r>
              <a:rPr lang="fa-IR" dirty="0"/>
              <a:t/>
            </a:r>
            <a:br>
              <a:rPr lang="fa-IR" dirty="0"/>
            </a:br>
            <a:endParaRPr lang="fa-IR" dirty="0"/>
          </a:p>
        </p:txBody>
      </p:sp>
    </p:spTree>
    <p:extLst>
      <p:ext uri="{BB962C8B-B14F-4D97-AF65-F5344CB8AC3E}">
        <p14:creationId xmlns:p14="http://schemas.microsoft.com/office/powerpoint/2010/main" val="5467896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332656"/>
            <a:ext cx="6768752" cy="6242077"/>
          </a:xfrm>
          <a:prstGeom prst="rect">
            <a:avLst/>
          </a:prstGeom>
        </p:spPr>
      </p:pic>
    </p:spTree>
    <p:extLst>
      <p:ext uri="{BB962C8B-B14F-4D97-AF65-F5344CB8AC3E}">
        <p14:creationId xmlns:p14="http://schemas.microsoft.com/office/powerpoint/2010/main" val="70984483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9493" y="152318"/>
            <a:ext cx="7992888" cy="6705682"/>
          </a:xfrm>
          <a:prstGeom prst="rect">
            <a:avLst/>
          </a:prstGeom>
        </p:spPr>
        <p:txBody>
          <a:bodyPr wrap="square">
            <a:spAutoFit/>
          </a:bodyPr>
          <a:lstStyle/>
          <a:p>
            <a:pPr>
              <a:lnSpc>
                <a:spcPct val="150000"/>
              </a:lnSpc>
            </a:pPr>
            <a:r>
              <a:rPr lang="fa-IR" dirty="0"/>
              <a:t>- </a:t>
            </a:r>
            <a:r>
              <a:rPr lang="fa-IR" dirty="0">
                <a:cs typeface="B Homa" panose="00000400000000000000" pitchFamily="2" charset="-78"/>
              </a:rPr>
              <a:t>براي تزيين اتاق نشيمن مي توانيد از وسايل كوچك و زيبا استفاده كنيد. مثلاً در كنار كاناپه ميز گرد كوتاهي قرار دهيد و روي آن چند جلد مجله يا كتاب بگذاريد. همچنين سعي كنيد در گوشه و كنار از گلدان هاي گل استفاده كنيد تا فضا نشاط انگيز شود.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5- مجسمه هاي زيبا، نقش مهمي در آراستگي اتاق نشيمن دارند. گوشه هاي اتاق و روي ميزها بهترين مكان براي قراردادن مجسمه ها هستند. البته چنانچه اتاق نشيمن شما كوچك باشد. بهتراست از مجسمه هاي كوچك به تعداد كم و يا تنها يك مجسمه بزرگ استفاده كنيد. دقت كنيد كه اين مجسمه ها حتما نبايد گرانقيمت باشند.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6- آباژورها و چراغهاي روميزي، از ديگر لوازمي هستند كه در زيبايي محيط تأثير بسزايي دارند. بهتر است آنها را در گوشه هاي اتاق و كنار مجسمه ها قرار دهيد.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همان طور كه ديديد، تزيين خانه و بويژه اتاق نشيمن به شما اجازه مي دهد تا از قدرت ذوق و خلاقيت خود به بهترين شكل استفاده كنيد. توجه كنيد كه وسايل نامبرده شده در بالا، به هيچ عنوان حتماً نبايد گران قيمت باشد، بلكه انواع ارزان قيمت آنها همراه با كاربرد اندكي ذوق و سيلقه تاثير زيادي در زيبايي فضاي خانه خواهند داشت</a:t>
            </a:r>
          </a:p>
        </p:txBody>
      </p:sp>
    </p:spTree>
    <p:extLst>
      <p:ext uri="{BB962C8B-B14F-4D97-AF65-F5344CB8AC3E}">
        <p14:creationId xmlns:p14="http://schemas.microsoft.com/office/powerpoint/2010/main" val="226225507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6888" y="340831"/>
            <a:ext cx="8208912" cy="6517169"/>
          </a:xfrm>
          <a:prstGeom prst="rect">
            <a:avLst/>
          </a:prstGeom>
        </p:spPr>
        <p:txBody>
          <a:bodyPr wrap="square">
            <a:spAutoFit/>
          </a:bodyPr>
          <a:lstStyle/>
          <a:p>
            <a:pPr algn="just">
              <a:lnSpc>
                <a:spcPct val="150000"/>
              </a:lnSpc>
            </a:pPr>
            <a:r>
              <a:rPr lang="fa-IR" sz="2000" dirty="0">
                <a:cs typeface="B Homa" panose="00000400000000000000" pitchFamily="2" charset="-78"/>
              </a:rPr>
              <a:t>اتاق نشيمن محل تجمع افراد خانواده است و بيشترين اوقات افراد خانواده در اين فضا مي گذرد. ميز و صندلي بايد در اين فضا بر خلاف ديگر فضاهاي خانه مثل آشپزخانه بسيار راحت باشد . اتاق نشيمن بهترين فضا براي ادامه فعاليتهاي روزمره بخصوص انجام تكاليف كودكان مي باشد . شناخت دقيق فضاي اتاق نشيمن باعث مي شود وسايل و امكانات مورد نياز براي اين مكان را به صورت مطلوبي فراهم كنيم فضاي نشيمن گاهي مي تواند محل حضور مهمانان باشد .بهتر است كه ارتباط اتاق نشيمن با ورودي غير مستقيم و با غذا خوري و اتاق خواب مستقيم باشد . فضاي نشيمن رامي توان بوسيله پارتيشن از فضاهاي ديگرخانه جدا كرد . در هنگام تزيين و چيدمان اتاق نشيمن بايد دقت نمود كه آرامش و تنوع در فضا حاكم شود. تزيين وسايل موجود در اين فضا بايد طوري صورت بگيرد كه مانع عبور و مرور افراد نشود . معمولاًمحل قرار گرفتن كتابخانه در اتاق نشيمن است </a:t>
            </a:r>
            <a:r>
              <a:rPr lang="fa-IR" sz="2000" dirty="0" smtClean="0">
                <a:cs typeface="B Homa" panose="00000400000000000000" pitchFamily="2" charset="-78"/>
              </a:rPr>
              <a:t>.</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جهت تابش نور در فضاي اتاق نشيمن اهميت بسيار زيادي دارد و بايد بر خلاف حركت دست باشد . همچنين استفاده از نور طبيعي در اتاق نشيمن (پنجره و پرده ) در اين فضا مسئله مهمي است . بهتر است در فضاي نشيمن از نور هاي متمركز استفاده نشود. استفاده از نور هاي مخفي در ايجاد آرامش این فضا مناسبتر است</a:t>
            </a:r>
            <a:r>
              <a:rPr lang="fa-IR" sz="2000" dirty="0" smtClean="0">
                <a:cs typeface="B Homa" panose="00000400000000000000" pitchFamily="2" charset="-78"/>
              </a:rPr>
              <a:t>.</a:t>
            </a:r>
          </a:p>
        </p:txBody>
      </p:sp>
    </p:spTree>
    <p:extLst>
      <p:ext uri="{BB962C8B-B14F-4D97-AF65-F5344CB8AC3E}">
        <p14:creationId xmlns:p14="http://schemas.microsoft.com/office/powerpoint/2010/main" val="29614812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404664"/>
            <a:ext cx="8346132" cy="6259599"/>
          </a:xfrm>
          <a:prstGeom prst="rect">
            <a:avLst/>
          </a:prstGeom>
        </p:spPr>
      </p:pic>
    </p:spTree>
    <p:extLst>
      <p:ext uri="{BB962C8B-B14F-4D97-AF65-F5344CB8AC3E}">
        <p14:creationId xmlns:p14="http://schemas.microsoft.com/office/powerpoint/2010/main" val="10937729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404664"/>
            <a:ext cx="8352928" cy="6186309"/>
          </a:xfrm>
          <a:prstGeom prst="rect">
            <a:avLst/>
          </a:prstGeom>
        </p:spPr>
        <p:txBody>
          <a:bodyPr wrap="square">
            <a:spAutoFit/>
          </a:bodyPr>
          <a:lstStyle/>
          <a:p>
            <a:pPr>
              <a:lnSpc>
                <a:spcPct val="150000"/>
              </a:lnSpc>
            </a:pPr>
            <a:r>
              <a:rPr lang="fa-IR" sz="2400" dirty="0">
                <a:cs typeface="B Homa" panose="00000400000000000000" pitchFamily="2" charset="-78"/>
              </a:rPr>
              <a:t>كف فضاي نشيمن :</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كف اتاق نشيمن با سنگ ، سراميك و يا پاركت فرش مي شود. نبايد محل قرار گرفتن وسايل صوتي و تصويري مثل تلويزيون در مقابل پنجره و يا پشت به آن باشد. </a:t>
            </a:r>
            <a:r>
              <a:rPr lang="fa-IR" sz="2400" dirty="0">
                <a:cs typeface="B Homa" panose="00000400000000000000" pitchFamily="2" charset="-78"/>
              </a:rPr>
              <a:t/>
            </a:r>
            <a:br>
              <a:rPr lang="fa-IR" sz="2400" dirty="0">
                <a:cs typeface="B Homa" panose="00000400000000000000" pitchFamily="2" charset="-78"/>
              </a:rPr>
            </a:br>
            <a:r>
              <a:rPr lang="fa-IR" sz="2400" dirty="0">
                <a:cs typeface="B Homa" panose="00000400000000000000" pitchFamily="2" charset="-78"/>
              </a:rPr>
              <a:t>وسايل گرمازا:</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وجود كانال كولر در اتاق نشيمن علاوه بر اشغال فضاي زياد باعث ايجاد سطوح مختلف مي شود. اين مسئله را مي توان با كاربرد نور ورنگ در تزيين فضا خنثي كرد. در اتاق نشيمن وسايل گرمازا (بخاري و يا شوفاژ ) بايد نزديك پنجره باشند .</a:t>
            </a:r>
            <a:br>
              <a:rPr lang="fa-IR" dirty="0">
                <a:cs typeface="B Homa" panose="00000400000000000000" pitchFamily="2" charset="-78"/>
              </a:rPr>
            </a:br>
            <a:r>
              <a:rPr lang="fa-IR" dirty="0">
                <a:cs typeface="B Homa" panose="00000400000000000000" pitchFamily="2" charset="-78"/>
              </a:rPr>
              <a:t>براي ايجاد تنوع در فضاي اتاق نشيمن مي توانيم از وسايل ساده و قابل تعويض مانندپارچه استفاده كنيم.همچنين مي توانيم </a:t>
            </a:r>
            <a:r>
              <a:rPr lang="fa-IR" dirty="0" smtClean="0">
                <a:cs typeface="B Homa" panose="00000400000000000000" pitchFamily="2" charset="-78"/>
              </a:rPr>
              <a:t>براي </a:t>
            </a:r>
            <a:r>
              <a:rPr lang="fa-IR" dirty="0">
                <a:cs typeface="B Homa" panose="00000400000000000000" pitchFamily="2" charset="-78"/>
              </a:rPr>
              <a:t>تزئين از وسايل تزييني و عكس هاي خانوادگي استفاده كنيم .با استفاده از گل و گياه در كنار پنجره مي توانيم ارتباط زيبايي بين محيط داخل و خارج خانه ايجادنماييم . بهتر است در هنگام مطالعه بجاي استفاده از نورهاي سقفي از چراغ مطالعه استفاده شود . </a:t>
            </a:r>
            <a:br>
              <a:rPr lang="fa-IR" dirty="0">
                <a:cs typeface="B Homa" panose="00000400000000000000" pitchFamily="2" charset="-78"/>
              </a:rPr>
            </a:br>
            <a:r>
              <a:rPr lang="fa-IR" dirty="0">
                <a:cs typeface="B Homa" panose="00000400000000000000" pitchFamily="2" charset="-78"/>
              </a:rPr>
              <a:t>همچنین می توان با نورپردازی مناسب، عیب و نقص محیط را پوشانید. البته نحوه نورپردازی نیز باید به صورتی باشد که آرامش به حاضران القاء شود.یک روش بسیار مناسب برای نورپردازی یک اتاق، استفاده از نورهای غیرمستقیم است که مستقیماً روی صورت افراد و اشیاء سایه های تند ایجاد نکند</a:t>
            </a:r>
            <a:r>
              <a:rPr lang="fa-IR" dirty="0" smtClean="0">
                <a:cs typeface="B Homa" panose="00000400000000000000" pitchFamily="2" charset="-78"/>
              </a:rPr>
              <a:t>..</a:t>
            </a:r>
            <a:endParaRPr lang="fa-IR" dirty="0"/>
          </a:p>
        </p:txBody>
      </p:sp>
    </p:spTree>
    <p:extLst>
      <p:ext uri="{BB962C8B-B14F-4D97-AF65-F5344CB8AC3E}">
        <p14:creationId xmlns:p14="http://schemas.microsoft.com/office/powerpoint/2010/main" val="3061410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692696"/>
            <a:ext cx="7772400" cy="1470025"/>
          </a:xfrm>
        </p:spPr>
        <p:txBody>
          <a:bodyPr>
            <a:normAutofit/>
          </a:bodyPr>
          <a:lstStyle/>
          <a:p>
            <a:r>
              <a:rPr lang="fa-IR" sz="3600" dirty="0" smtClean="0">
                <a:cs typeface="B Homa" panose="00000400000000000000" pitchFamily="2" charset="-78"/>
              </a:rPr>
              <a:t>تفاوت معماری </a:t>
            </a:r>
            <a:r>
              <a:rPr lang="fa-IR" sz="3600" dirty="0">
                <a:cs typeface="B Homa" panose="00000400000000000000" pitchFamily="2" charset="-78"/>
              </a:rPr>
              <a:t>و دکوراسیون داخلی چیست؟</a:t>
            </a:r>
          </a:p>
        </p:txBody>
      </p:sp>
      <p:sp>
        <p:nvSpPr>
          <p:cNvPr id="3" name="Subtitle 2"/>
          <p:cNvSpPr>
            <a:spLocks noGrp="1"/>
          </p:cNvSpPr>
          <p:nvPr>
            <p:ph type="subTitle" idx="1"/>
          </p:nvPr>
        </p:nvSpPr>
        <p:spPr>
          <a:xfrm>
            <a:off x="971600" y="2204864"/>
            <a:ext cx="7416824" cy="2929880"/>
          </a:xfrm>
        </p:spPr>
        <p:txBody>
          <a:bodyPr>
            <a:noAutofit/>
          </a:bodyPr>
          <a:lstStyle/>
          <a:p>
            <a:pPr rtl="0">
              <a:lnSpc>
                <a:spcPct val="150000"/>
              </a:lnSpc>
            </a:pPr>
            <a:r>
              <a:rPr lang="fa-IR" sz="2400" b="1" dirty="0">
                <a:solidFill>
                  <a:schemeClr val="tx1"/>
                </a:solidFill>
                <a:latin typeface="Aharoni" pitchFamily="2" charset="-79"/>
                <a:cs typeface="B Homa" panose="00000400000000000000" pitchFamily="2" charset="-78"/>
              </a:rPr>
              <a:t>تفاوت اصلی طراحی داخلی و دكوراسیون در كیفیت تخصصی و دامنه عمل این دو رشته است؛ دكوراسیون بعد زیباشناسانه و خانگی طراحی داخلی را مورد استفاده قرار می‌دهد، بنابراین به برخی ابزارهای تخصصی جعبه ابزار طراحی داخلی نظیر استاتیك، طراحی مبلمان و ... نیاز ندارد</a:t>
            </a:r>
            <a:r>
              <a:rPr lang="en-US" sz="2400" b="1" dirty="0">
                <a:solidFill>
                  <a:schemeClr val="tx1"/>
                </a:solidFill>
                <a:latin typeface="Aharoni" pitchFamily="2" charset="-79"/>
                <a:cs typeface="B Homa" panose="00000400000000000000" pitchFamily="2" charset="-78"/>
              </a:rPr>
              <a:t>.</a:t>
            </a:r>
            <a:endParaRPr lang="en-US" sz="2400" dirty="0">
              <a:solidFill>
                <a:schemeClr val="tx1"/>
              </a:solidFill>
              <a:latin typeface="Aharoni" pitchFamily="2" charset="-79"/>
              <a:cs typeface="B Homa" panose="00000400000000000000" pitchFamily="2" charset="-78"/>
            </a:endParaRPr>
          </a:p>
          <a:p>
            <a:pPr>
              <a:lnSpc>
                <a:spcPct val="150000"/>
              </a:lnSpc>
            </a:pPr>
            <a:r>
              <a:rPr lang="fa-IR" sz="2400" b="1" dirty="0">
                <a:solidFill>
                  <a:schemeClr val="tx1"/>
                </a:solidFill>
                <a:latin typeface="Aharoni" pitchFamily="2" charset="-79"/>
                <a:cs typeface="B Homa" panose="00000400000000000000" pitchFamily="2" charset="-78"/>
              </a:rPr>
              <a:t>اما از آنجائیكه طراحی داخلی دامنه فعالیتی از منازل، بیمارستان‌ها و پایانه‌های فرودگاهی را دربر می‌گیرد باید از گستره بزرگتری از امكانات ابزاری بهره‌مند شود</a:t>
            </a:r>
            <a:endParaRPr lang="fa-IR" sz="2400" dirty="0">
              <a:solidFill>
                <a:schemeClr val="tx1"/>
              </a:solidFill>
              <a:latin typeface="Aharoni" pitchFamily="2" charset="-79"/>
              <a:cs typeface="B Homa" panose="00000400000000000000" pitchFamily="2" charset="-78"/>
            </a:endParaRPr>
          </a:p>
        </p:txBody>
      </p:sp>
    </p:spTree>
    <p:extLst>
      <p:ext uri="{BB962C8B-B14F-4D97-AF65-F5344CB8AC3E}">
        <p14:creationId xmlns:p14="http://schemas.microsoft.com/office/powerpoint/2010/main" val="27905547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6544" y="332656"/>
            <a:ext cx="8496944" cy="6290183"/>
          </a:xfrm>
          <a:prstGeom prst="rect">
            <a:avLst/>
          </a:prstGeom>
        </p:spPr>
        <p:txBody>
          <a:bodyPr wrap="square">
            <a:spAutoFit/>
          </a:bodyPr>
          <a:lstStyle/>
          <a:p>
            <a:pPr>
              <a:lnSpc>
                <a:spcPct val="150000"/>
              </a:lnSpc>
            </a:pPr>
            <a:r>
              <a:rPr lang="fa-IR" dirty="0">
                <a:cs typeface="B Homa" panose="00000400000000000000" pitchFamily="2" charset="-78"/>
              </a:rPr>
              <a:t>بدین ترتیب با استفاده از سایه های ملایم، گرمی و صمیمیت خاص به فضا حاکم می شود</a:t>
            </a:r>
            <a:r>
              <a:rPr lang="fa-IR" dirty="0" smtClean="0">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برای زیباتر شدن و تکمیل نورپردازی در اتاق، می توان علاوه بر لوسترها و لامپ های سقفی از چراغ های کوچک تزئینی برای آذین گوشه و کنار اتاق، با نورهای ملایم استفاده کرد</a:t>
            </a:r>
            <a:r>
              <a:rPr lang="fa-IR" dirty="0" smtClean="0">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رنگ و طرح فضای نشیمن:</a:t>
            </a:r>
            <a:br>
              <a:rPr lang="fa-IR" dirty="0">
                <a:cs typeface="B Homa" panose="00000400000000000000" pitchFamily="2" charset="-78"/>
              </a:rPr>
            </a:br>
            <a:r>
              <a:rPr lang="fa-IR" dirty="0">
                <a:cs typeface="B Homa" panose="00000400000000000000" pitchFamily="2" charset="-78"/>
              </a:rPr>
              <a:t>هنگامی که تصمیم به انتخاب وسایلی برای خانه گرفته اید از جمله مهمترین مسائلی که باید در نظر بگیرید، انتخاب رنگ و مدل مناسب، با توجه به کاربرد و جایگاه وسایل در هر گوشه خانه است. استقاده از رنگهای مکمل در دکوراسیون. </a:t>
            </a:r>
            <a:r>
              <a:rPr lang="fa-IR" dirty="0" smtClean="0">
                <a:cs typeface="B Homa" panose="00000400000000000000" pitchFamily="2" charset="-78"/>
              </a:rPr>
              <a:t>از </a:t>
            </a:r>
            <a:r>
              <a:rPr lang="fa-IR" dirty="0">
                <a:cs typeface="B Homa" panose="00000400000000000000" pitchFamily="2" charset="-78"/>
              </a:rPr>
              <a:t>ویژگی های این نوع دکور کردن این است که چشم با چرخش در فضای منزل خسته نمی‌شود و هماهنگی رنگی خوبی در فضای منزل داریم و مهمتر از همه شما دیرتر خسته می شوید و به فکر تغییر رنگی دکوراسیون فضای منزلتان می افتید</a:t>
            </a:r>
            <a:r>
              <a:rPr lang="fa-IR" dirty="0" smtClean="0">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رنگ سفید و مشکی یکی از بهترین ترکیبها را به ما </a:t>
            </a:r>
            <a:r>
              <a:rPr lang="fa-IR" dirty="0" smtClean="0">
                <a:cs typeface="B Homa" panose="00000400000000000000" pitchFamily="2" charset="-78"/>
              </a:rPr>
              <a:t>میدهدمثلاً </a:t>
            </a:r>
            <a:r>
              <a:rPr lang="fa-IR" dirty="0">
                <a:cs typeface="B Homa" panose="00000400000000000000" pitchFamily="2" charset="-78"/>
              </a:rPr>
              <a:t>مبلمان برای اتاق نشیمن با توجه به پارچه، طرح و مدل مبل نسبت به کوچکی یا بزرگی فضا و تعداد نفرات خانواده انتخاب می شود.</a:t>
            </a:r>
            <a:br>
              <a:rPr lang="fa-IR" dirty="0">
                <a:cs typeface="B Homa" panose="00000400000000000000" pitchFamily="2" charset="-78"/>
              </a:rPr>
            </a:br>
            <a:r>
              <a:rPr lang="fa-IR" dirty="0">
                <a:cs typeface="B Homa" panose="00000400000000000000" pitchFamily="2" charset="-78"/>
              </a:rPr>
              <a:t>علاوه بر انتخاب مبلمان مناسب و راحت، پرده نیز فاصله ای بین وسایل داخل اتاق و فضای بیرون است که باید رنگ و طرح آن، مناسب با وسایل خانه و رنگ دیوارها باشد</a:t>
            </a:r>
            <a:r>
              <a:rPr lang="fa-IR" dirty="0" smtClean="0">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تمام وسایل یک اتاق نشیمن باید به صورتی بسیار راحت و به گونه ای انتخاب شود که علاوه بر هماهنگی و تناسب، ترجیحاً از رنگ های آرامش بخش و شادی آفرین و متناسب با روحیات و سلیقه افراد خانه باشد. </a:t>
            </a:r>
            <a:endParaRPr lang="en-US" dirty="0">
              <a:cs typeface="B Homa" panose="00000400000000000000" pitchFamily="2" charset="-78"/>
            </a:endParaRPr>
          </a:p>
        </p:txBody>
      </p:sp>
    </p:spTree>
    <p:extLst>
      <p:ext uri="{BB962C8B-B14F-4D97-AF65-F5344CB8AC3E}">
        <p14:creationId xmlns:p14="http://schemas.microsoft.com/office/powerpoint/2010/main" val="398995497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548680"/>
            <a:ext cx="8505928" cy="5681960"/>
          </a:xfrm>
          <a:prstGeom prst="rect">
            <a:avLst/>
          </a:prstGeom>
        </p:spPr>
      </p:pic>
    </p:spTree>
    <p:extLst>
      <p:ext uri="{BB962C8B-B14F-4D97-AF65-F5344CB8AC3E}">
        <p14:creationId xmlns:p14="http://schemas.microsoft.com/office/powerpoint/2010/main" val="28830325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11560" y="1916832"/>
            <a:ext cx="7659688" cy="4191000"/>
          </a:xfrm>
          <a:prstGeom prst="rect">
            <a:avLst/>
          </a:prstGeo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rtl="1">
              <a:lnSpc>
                <a:spcPct val="110000"/>
              </a:lnSpc>
              <a:defRPr/>
            </a:pPr>
            <a: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t>ارائه دهنده خدمات :</a:t>
            </a:r>
            <a:b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br>
            <a: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t>طراحی معماری</a:t>
            </a:r>
            <a:b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br>
            <a: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t> مدلینگ</a:t>
            </a:r>
            <a:b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br>
            <a: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t> پرزانته</a:t>
            </a:r>
            <a:b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br>
            <a:r>
              <a:rPr lang="fa-IR" sz="4000" b="1" kern="0" spc="50" dirty="0" smtClean="0">
                <a:ln w="11430"/>
                <a:solidFill>
                  <a:schemeClr val="accent2">
                    <a:lumMod val="50000"/>
                  </a:schemeClr>
                </a:solidFill>
                <a:effectLst>
                  <a:outerShdw blurRad="76200" dist="50800" dir="5400000" algn="tl" rotWithShape="0">
                    <a:srgbClr val="000000">
                      <a:alpha val="65000"/>
                    </a:srgbClr>
                  </a:outerShdw>
                </a:effectLst>
                <a:cs typeface="B Arshia" panose="00000400000000000000" pitchFamily="2" charset="-78"/>
              </a:rPr>
              <a:t>رساله</a:t>
            </a:r>
            <a:r>
              <a:rPr lang="fa-IR" sz="40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Arshia" panose="00000400000000000000" pitchFamily="2" charset="-78"/>
              </a:rPr>
              <a:t/>
            </a:r>
            <a:br>
              <a:rPr lang="fa-IR" sz="40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Arshia" panose="00000400000000000000" pitchFamily="2" charset="-78"/>
              </a:rPr>
            </a:br>
            <a:r>
              <a:rPr lang="fa-IR" sz="40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Arshia" panose="00000400000000000000" pitchFamily="2" charset="-78"/>
              </a:rPr>
              <a:t>مهندس کاویانی</a:t>
            </a:r>
            <a:br>
              <a:rPr lang="fa-IR" sz="40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Arshia" panose="00000400000000000000" pitchFamily="2" charset="-78"/>
              </a:rPr>
            </a:br>
            <a:r>
              <a:rPr lang="fa-IR" sz="40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Davat" panose="00000400000000000000" pitchFamily="2" charset="-78"/>
              </a:rPr>
              <a:t>09137299517</a:t>
            </a:r>
            <a:endParaRPr lang="en-US" sz="4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Davat" panose="00000400000000000000" pitchFamily="2" charset="-78"/>
            </a:endParaRPr>
          </a:p>
        </p:txBody>
      </p:sp>
      <p:sp>
        <p:nvSpPr>
          <p:cNvPr id="3" name="Text Placeholder 2"/>
          <p:cNvSpPr txBox="1">
            <a:spLocks/>
          </p:cNvSpPr>
          <p:nvPr/>
        </p:nvSpPr>
        <p:spPr>
          <a:xfrm>
            <a:off x="1373560" y="283294"/>
            <a:ext cx="6135688" cy="1633538"/>
          </a:xfrm>
          <a:prstGeom prst="rect">
            <a:avLst/>
          </a:prstGeo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FontTx/>
              <a:buNone/>
              <a:defRPr/>
            </a:pPr>
            <a:r>
              <a:rPr lang="fa-IR" sz="96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Arshia" panose="00000400000000000000" pitchFamily="2" charset="-78"/>
              </a:rPr>
              <a:t>دپارتمان معماری ناربن</a:t>
            </a:r>
            <a:endParaRPr lang="en-US" sz="96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Arshia" panose="00000400000000000000" pitchFamily="2" charset="-78"/>
            </a:endParaRPr>
          </a:p>
        </p:txBody>
      </p:sp>
    </p:spTree>
    <p:extLst>
      <p:ext uri="{BB962C8B-B14F-4D97-AF65-F5344CB8AC3E}">
        <p14:creationId xmlns:p14="http://schemas.microsoft.com/office/powerpoint/2010/main" val="3207982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6632"/>
            <a:ext cx="8352928" cy="6960303"/>
          </a:xfrm>
          <a:prstGeom prst="rect">
            <a:avLst/>
          </a:prstGeom>
        </p:spPr>
        <p:txBody>
          <a:bodyPr wrap="square">
            <a:spAutoFit/>
          </a:bodyPr>
          <a:lstStyle/>
          <a:p>
            <a:pPr>
              <a:lnSpc>
                <a:spcPct val="150000"/>
              </a:lnSpc>
            </a:pPr>
            <a:r>
              <a:rPr lang="fa-IR" sz="2000" dirty="0">
                <a:cs typeface="B Homa" panose="00000400000000000000" pitchFamily="2" charset="-78"/>
              </a:rPr>
              <a:t>هفت اصل طراحي </a:t>
            </a:r>
            <a:r>
              <a:rPr lang="fa-IR" sz="2000" dirty="0" smtClean="0">
                <a:cs typeface="B Homa" panose="00000400000000000000" pitchFamily="2" charset="-78"/>
              </a:rPr>
              <a:t>داخلي</a:t>
            </a:r>
            <a:endParaRPr lang="en-US" sz="2000" dirty="0" smtClean="0">
              <a:cs typeface="B Homa" panose="00000400000000000000" pitchFamily="2" charset="-78"/>
            </a:endParaRPr>
          </a:p>
          <a:p>
            <a:pPr>
              <a:lnSpc>
                <a:spcPct val="150000"/>
              </a:lnSpc>
            </a:pP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طراحی </a:t>
            </a:r>
            <a:r>
              <a:rPr lang="fa-IR" sz="2000" dirty="0" smtClean="0">
                <a:cs typeface="B Homa" panose="00000400000000000000" pitchFamily="2" charset="-78"/>
              </a:rPr>
              <a:t>داخلـــی</a:t>
            </a: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تاقچه ها، رف ها، ارسی ها، هشتی ها، حوض ها و باغچه ها تنها شماری از عناصر كالبدی طراحی داخلی در ایران هستند. روش معماران گذشته ایرانی در به كارگیری این عناصر، در راستای آن بوده تا از جذابیت فُرم كاسته شود و به غنای فضا افزوده گردد. این همان هندسه همراه با تزئینات است.</a:t>
            </a:r>
            <a:br>
              <a:rPr lang="fa-IR" sz="2000" dirty="0">
                <a:cs typeface="B Homa" panose="00000400000000000000" pitchFamily="2" charset="-78"/>
              </a:rPr>
            </a:br>
            <a:r>
              <a:rPr lang="fa-IR" sz="2000" dirty="0">
                <a:cs typeface="B Homa" panose="00000400000000000000" pitchFamily="2" charset="-78"/>
              </a:rPr>
              <a:t>به نظر می رسد طراحی داخلی در ایران، از یك سو در چنبره نوستالژیای تاقچه ها، رف ها و اُرسی های قدیم گرفتار مانده و از سوی دیگر به دكوراسیون و ابعاد دراماتیك و تزئینی فضاها تقلیل یافته است. با تمام اینها، طراحی داخلی فرآیندی است كه همزمان می بایست سویه های زیباشناختی و عملكردی را سامان دهد. طراحی داخلی یك ساختمان، داستانی است كه شخصیت اصلی آن خود انسان است؛ در این بین حضور او در این فضا، چگونگی آن و ویژگی های فضایی كه انسان در آن قرار می گیرد، می تواند تداعی كننده اصولی باشد كه در ادامه ۷ اصل از آنها را می خوانید:</a:t>
            </a:r>
            <a:r>
              <a:rPr lang="fa-IR" sz="2000" dirty="0"/>
              <a:t/>
            </a:r>
            <a:br>
              <a:rPr lang="fa-IR" sz="2000" dirty="0"/>
            </a:br>
            <a:endParaRPr lang="fa-IR" sz="2000" dirty="0"/>
          </a:p>
        </p:txBody>
      </p:sp>
    </p:spTree>
    <p:extLst>
      <p:ext uri="{BB962C8B-B14F-4D97-AF65-F5344CB8AC3E}">
        <p14:creationId xmlns:p14="http://schemas.microsoft.com/office/powerpoint/2010/main" val="12422033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77367"/>
            <a:ext cx="8532440" cy="5898068"/>
          </a:xfrm>
          <a:prstGeom prst="rect">
            <a:avLst/>
          </a:prstGeom>
        </p:spPr>
      </p:pic>
    </p:spTree>
    <p:extLst>
      <p:ext uri="{BB962C8B-B14F-4D97-AF65-F5344CB8AC3E}">
        <p14:creationId xmlns:p14="http://schemas.microsoft.com/office/powerpoint/2010/main" val="638026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1034</TotalTime>
  <Words>3455</Words>
  <Application>Microsoft Office PowerPoint</Application>
  <PresentationFormat>On-screen Show (4:3)</PresentationFormat>
  <Paragraphs>115</Paragraphs>
  <Slides>72</Slides>
  <Notes>0</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Office Theme</vt:lpstr>
      <vt:lpstr>تزئینات  و معماری  داخلی</vt:lpstr>
      <vt:lpstr>PowerPoint Presentation</vt:lpstr>
      <vt:lpstr>PowerPoint Presentation</vt:lpstr>
      <vt:lpstr>PowerPoint Presentation</vt:lpstr>
      <vt:lpstr>PowerPoint Presentation</vt:lpstr>
      <vt:lpstr>PowerPoint Presentation</vt:lpstr>
      <vt:lpstr>تفاوت معماری و دکوراسیون داخلی چیست؟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Novin Pendar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Novin Pendar</dc:creator>
  <cp:lastModifiedBy>rahsepar</cp:lastModifiedBy>
  <cp:revision>67</cp:revision>
  <dcterms:created xsi:type="dcterms:W3CDTF">2012-11-11T06:54:23Z</dcterms:created>
  <dcterms:modified xsi:type="dcterms:W3CDTF">2016-06-19T19:21:00Z</dcterms:modified>
</cp:coreProperties>
</file>